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 id="257" r:id="rId3"/>
    <p:sldId id="273" r:id="rId4"/>
    <p:sldId id="258" r:id="rId5"/>
    <p:sldId id="275" r:id="rId6"/>
    <p:sldId id="276" r:id="rId7"/>
    <p:sldId id="274"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301" r:id="rId31"/>
    <p:sldId id="302" r:id="rId32"/>
    <p:sldId id="303" r:id="rId33"/>
    <p:sldId id="304" r:id="rId34"/>
    <p:sldId id="305" r:id="rId35"/>
    <p:sldId id="311" r:id="rId36"/>
    <p:sldId id="310" r:id="rId37"/>
    <p:sldId id="306" r:id="rId38"/>
    <p:sldId id="309" r:id="rId39"/>
    <p:sldId id="307" r:id="rId40"/>
    <p:sldId id="308" r:id="rId41"/>
    <p:sldId id="312" r:id="rId42"/>
    <p:sldId id="315" r:id="rId43"/>
    <p:sldId id="313" r:id="rId44"/>
    <p:sldId id="31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0" autoAdjust="0"/>
    <p:restoredTop sz="94660"/>
  </p:normalViewPr>
  <p:slideViewPr>
    <p:cSldViewPr snapToGrid="0">
      <p:cViewPr varScale="1">
        <p:scale>
          <a:sx n="76" d="100"/>
          <a:sy n="76" d="100"/>
        </p:scale>
        <p:origin x="126" y="8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4/12/2016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4/12/2016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36636D-D922-432D-A958-524484B5923D}" type="datetimeFigureOut">
              <a:rPr lang="en-US" dirty="0"/>
              <a:pPr/>
              <a:t>4/12/2016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4/12/2016</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70693" y="889000"/>
            <a:ext cx="9440034" cy="2709341"/>
          </a:xfrm>
        </p:spPr>
        <p:txBody>
          <a:bodyPr>
            <a:noAutofit/>
          </a:bodyPr>
          <a:lstStyle/>
          <a:p>
            <a:r>
              <a:rPr lang="es-ES" sz="7200" dirty="0" smtClean="0"/>
              <a:t>TG2 - Motores de videojuegos -</a:t>
            </a:r>
            <a:endParaRPr lang="es-ES" sz="7200" dirty="0"/>
          </a:p>
        </p:txBody>
      </p:sp>
      <p:sp>
        <p:nvSpPr>
          <p:cNvPr id="3" name="Subtítulo 2"/>
          <p:cNvSpPr>
            <a:spLocks noGrp="1"/>
          </p:cNvSpPr>
          <p:nvPr>
            <p:ph type="subTitle" idx="1"/>
          </p:nvPr>
        </p:nvSpPr>
        <p:spPr/>
        <p:txBody>
          <a:bodyPr/>
          <a:lstStyle/>
          <a:p>
            <a:r>
              <a:rPr lang="es-ES" dirty="0" smtClean="0"/>
              <a:t>DESARROLLO DE TECNOLOGÍAS EMERGENTES </a:t>
            </a:r>
            <a:br>
              <a:rPr lang="es-ES" dirty="0" smtClean="0"/>
            </a:br>
            <a:r>
              <a:rPr lang="es-ES" dirty="0" smtClean="0"/>
              <a:t>G1 Mañana</a:t>
            </a:r>
          </a:p>
          <a:p>
            <a:endParaRPr lang="es-ES" dirty="0"/>
          </a:p>
        </p:txBody>
      </p:sp>
      <p:sp>
        <p:nvSpPr>
          <p:cNvPr id="4" name="CuadroTexto 3"/>
          <p:cNvSpPr txBox="1"/>
          <p:nvPr/>
        </p:nvSpPr>
        <p:spPr>
          <a:xfrm>
            <a:off x="9855200" y="5448300"/>
            <a:ext cx="2095500" cy="1200329"/>
          </a:xfrm>
          <a:prstGeom prst="rect">
            <a:avLst/>
          </a:prstGeom>
          <a:noFill/>
        </p:spPr>
        <p:txBody>
          <a:bodyPr wrap="square" rtlCol="0">
            <a:spAutoFit/>
          </a:bodyPr>
          <a:lstStyle/>
          <a:p>
            <a:pPr algn="r"/>
            <a:r>
              <a:rPr lang="es-ES" dirty="0" smtClean="0"/>
              <a:t>Liliana </a:t>
            </a:r>
            <a:r>
              <a:rPr lang="es-ES" dirty="0" err="1" smtClean="0"/>
              <a:t>Canalsova</a:t>
            </a:r>
            <a:endParaRPr lang="es-ES" dirty="0" smtClean="0"/>
          </a:p>
          <a:p>
            <a:pPr algn="r"/>
            <a:r>
              <a:rPr lang="es-ES" dirty="0" smtClean="0"/>
              <a:t>Kevin Amores</a:t>
            </a:r>
          </a:p>
          <a:p>
            <a:pPr algn="r"/>
            <a:r>
              <a:rPr lang="es-ES" dirty="0" smtClean="0"/>
              <a:t>Javier Blanco</a:t>
            </a:r>
          </a:p>
          <a:p>
            <a:pPr algn="r"/>
            <a:r>
              <a:rPr lang="es-ES" dirty="0" smtClean="0"/>
              <a:t>Laia Pomar</a:t>
            </a:r>
          </a:p>
        </p:txBody>
      </p:sp>
    </p:spTree>
    <p:extLst>
      <p:ext uri="{BB962C8B-B14F-4D97-AF65-F5344CB8AC3E}">
        <p14:creationId xmlns:p14="http://schemas.microsoft.com/office/powerpoint/2010/main" val="2754972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0"/>
            <a:ext cx="11267557" cy="970450"/>
          </a:xfrm>
        </p:spPr>
        <p:txBody>
          <a:bodyPr>
            <a:normAutofit/>
          </a:bodyPr>
          <a:lstStyle/>
          <a:p>
            <a:r>
              <a:rPr lang="es-ES" sz="4400" b="1" dirty="0" smtClean="0"/>
              <a:t>Características: licencia en </a:t>
            </a:r>
            <a:r>
              <a:rPr lang="es-ES" sz="4400" b="1" dirty="0" err="1" smtClean="0"/>
              <a:t>Unity</a:t>
            </a:r>
            <a:endParaRPr lang="es-ES" sz="4400" b="1" dirty="0"/>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1527175" y="970450"/>
            <a:ext cx="8815388" cy="4214811"/>
          </a:xfrm>
          <a:prstGeom prst="rect">
            <a:avLst/>
          </a:prstGeom>
        </p:spPr>
      </p:pic>
      <p:sp>
        <p:nvSpPr>
          <p:cNvPr id="4" name="Rectángulo 3"/>
          <p:cNvSpPr/>
          <p:nvPr/>
        </p:nvSpPr>
        <p:spPr>
          <a:xfrm>
            <a:off x="858836" y="5634335"/>
            <a:ext cx="10952163" cy="707886"/>
          </a:xfrm>
          <a:prstGeom prst="rect">
            <a:avLst/>
          </a:prstGeom>
        </p:spPr>
        <p:txBody>
          <a:bodyPr wrap="square">
            <a:spAutoFit/>
          </a:bodyPr>
          <a:lstStyle/>
          <a:p>
            <a:pPr marL="342900" lvl="0" indent="-342900">
              <a:buFont typeface="Arial" panose="020B0604020202020204" pitchFamily="34" charset="0"/>
              <a:buChar char="•"/>
            </a:pPr>
            <a:r>
              <a:rPr lang="es-ES" sz="2000" dirty="0">
                <a:latin typeface="Calibri" panose="020F0502020204030204" pitchFamily="34" charset="0"/>
              </a:rPr>
              <a:t>Descuentos especiales en cursos, certificados, contenidos y servicios para instituciones educativas</a:t>
            </a:r>
            <a:endParaRPr lang="es-ES_tradnl" sz="2000" dirty="0">
              <a:latin typeface="Calibri" panose="020F0502020204030204" pitchFamily="34" charset="0"/>
            </a:endParaRPr>
          </a:p>
          <a:p>
            <a:pPr marL="342900" indent="-342900">
              <a:buFont typeface="Arial" panose="020B0604020202020204" pitchFamily="34" charset="0"/>
              <a:buChar char="•"/>
            </a:pPr>
            <a:r>
              <a:rPr lang="es-ES_tradnl" sz="2000" dirty="0">
                <a:latin typeface="Calibri" panose="020F0502020204030204" pitchFamily="34" charset="0"/>
              </a:rPr>
              <a:t>Soluciones Empresariales a medida </a:t>
            </a:r>
          </a:p>
        </p:txBody>
      </p:sp>
    </p:spTree>
    <p:extLst>
      <p:ext uri="{BB962C8B-B14F-4D97-AF65-F5344CB8AC3E}">
        <p14:creationId xmlns:p14="http://schemas.microsoft.com/office/powerpoint/2010/main" val="1236648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Características: licencia en </a:t>
            </a:r>
            <a:r>
              <a:rPr lang="es-ES" sz="4400" b="1" dirty="0" err="1" smtClean="0"/>
              <a:t>Unreal</a:t>
            </a:r>
            <a:endParaRPr lang="es-ES" sz="4400" b="1" dirty="0"/>
          </a:p>
        </p:txBody>
      </p:sp>
      <p:sp>
        <p:nvSpPr>
          <p:cNvPr id="3" name="Rectángulo 2"/>
          <p:cNvSpPr/>
          <p:nvPr/>
        </p:nvSpPr>
        <p:spPr>
          <a:xfrm>
            <a:off x="1473200" y="2117704"/>
            <a:ext cx="6142387" cy="461665"/>
          </a:xfrm>
          <a:prstGeom prst="rect">
            <a:avLst/>
          </a:prstGeom>
        </p:spPr>
        <p:txBody>
          <a:bodyPr wrap="none">
            <a:spAutoFit/>
          </a:bodyPr>
          <a:lstStyle/>
          <a:p>
            <a:r>
              <a:rPr lang="es-ES" sz="2400" dirty="0" smtClean="0">
                <a:latin typeface="Calibri" panose="020F0502020204030204" pitchFamily="34" charset="0"/>
                <a:ea typeface="Calibri" panose="020F0502020204030204" pitchFamily="34" charset="0"/>
                <a:cs typeface="Arial" panose="020B0604020202020204" pitchFamily="34" charset="0"/>
              </a:rPr>
              <a:t>La licencia de uso de </a:t>
            </a:r>
            <a:r>
              <a:rPr lang="es-ES" sz="2400" dirty="0" err="1" smtClean="0">
                <a:latin typeface="Calibri" panose="020F0502020204030204" pitchFamily="34" charset="0"/>
                <a:ea typeface="Calibri" panose="020F0502020204030204" pitchFamily="34" charset="0"/>
                <a:cs typeface="Arial" panose="020B0604020202020204" pitchFamily="34" charset="0"/>
              </a:rPr>
              <a:t>Unreal</a:t>
            </a:r>
            <a:r>
              <a:rPr lang="es-ES" sz="2400" dirty="0" smtClean="0">
                <a:latin typeface="Calibri" panose="020F0502020204030204" pitchFamily="34" charset="0"/>
                <a:ea typeface="Calibri" panose="020F0502020204030204" pitchFamily="34" charset="0"/>
                <a:cs typeface="Arial" panose="020B0604020202020204" pitchFamily="34" charset="0"/>
              </a:rPr>
              <a:t> </a:t>
            </a:r>
            <a:r>
              <a:rPr lang="es-ES" sz="2400" dirty="0" err="1" smtClean="0">
                <a:latin typeface="Calibri" panose="020F0502020204030204" pitchFamily="34" charset="0"/>
                <a:ea typeface="Calibri" panose="020F0502020204030204" pitchFamily="34" charset="0"/>
                <a:cs typeface="Arial" panose="020B0604020202020204" pitchFamily="34" charset="0"/>
              </a:rPr>
              <a:t>Engine</a:t>
            </a:r>
            <a:r>
              <a:rPr lang="es-ES" sz="2400" dirty="0" smtClean="0">
                <a:latin typeface="Calibri" panose="020F0502020204030204" pitchFamily="34" charset="0"/>
                <a:ea typeface="Calibri" panose="020F0502020204030204" pitchFamily="34" charset="0"/>
                <a:cs typeface="Arial" panose="020B0604020202020204" pitchFamily="34" charset="0"/>
              </a:rPr>
              <a:t> 4 es </a:t>
            </a:r>
            <a:r>
              <a:rPr lang="es-ES" sz="2400" b="1" dirty="0" smtClean="0">
                <a:latin typeface="Calibri" panose="020F0502020204030204" pitchFamily="34" charset="0"/>
                <a:ea typeface="Calibri" panose="020F0502020204030204" pitchFamily="34" charset="0"/>
                <a:cs typeface="Arial" panose="020B0604020202020204" pitchFamily="34" charset="0"/>
              </a:rPr>
              <a:t>gratuita</a:t>
            </a:r>
            <a:endParaRPr lang="es-ES" sz="2400" dirty="0"/>
          </a:p>
        </p:txBody>
      </p:sp>
      <p:sp>
        <p:nvSpPr>
          <p:cNvPr id="4" name="Rectángulo 3"/>
          <p:cNvSpPr/>
          <p:nvPr/>
        </p:nvSpPr>
        <p:spPr>
          <a:xfrm>
            <a:off x="1562100" y="3509719"/>
            <a:ext cx="7171088" cy="1200329"/>
          </a:xfrm>
          <a:prstGeom prst="rect">
            <a:avLst/>
          </a:prstGeom>
        </p:spPr>
        <p:txBody>
          <a:bodyPr wrap="square">
            <a:spAutoFit/>
          </a:bodyPr>
          <a:lstStyle/>
          <a:p>
            <a:r>
              <a:rPr lang="es-ES" sz="2400" dirty="0" smtClean="0">
                <a:latin typeface="Calibri" panose="020F0502020204030204" pitchFamily="34" charset="0"/>
                <a:ea typeface="Calibri" panose="020F0502020204030204" pitchFamily="34" charset="0"/>
                <a:cs typeface="Arial" panose="020B0604020202020204" pitchFamily="34" charset="0"/>
              </a:rPr>
              <a:t>Cuando </a:t>
            </a:r>
            <a:r>
              <a:rPr lang="es-ES" sz="2400" dirty="0">
                <a:latin typeface="Calibri" panose="020F0502020204030204" pitchFamily="34" charset="0"/>
                <a:ea typeface="Calibri" panose="020F0502020204030204" pitchFamily="34" charset="0"/>
                <a:cs typeface="Arial" panose="020B0604020202020204" pitchFamily="34" charset="0"/>
              </a:rPr>
              <a:t>se  publica un juego en la tienda, </a:t>
            </a:r>
            <a:r>
              <a:rPr lang="es-ES" sz="2400" dirty="0" err="1">
                <a:latin typeface="Calibri" panose="020F0502020204030204" pitchFamily="34" charset="0"/>
                <a:ea typeface="Calibri" panose="020F0502020204030204" pitchFamily="34" charset="0"/>
                <a:cs typeface="Arial" panose="020B0604020202020204" pitchFamily="34" charset="0"/>
              </a:rPr>
              <a:t>Unreal</a:t>
            </a:r>
            <a:r>
              <a:rPr lang="es-ES" sz="2400" dirty="0">
                <a:latin typeface="Calibri" panose="020F0502020204030204" pitchFamily="34" charset="0"/>
                <a:ea typeface="Calibri" panose="020F0502020204030204" pitchFamily="34" charset="0"/>
                <a:cs typeface="Arial" panose="020B0604020202020204" pitchFamily="34" charset="0"/>
              </a:rPr>
              <a:t> cobra un 5% de los ingresos brutos, tras los primeros 3000$ obtenidos por el desarrollador, al trimestre. </a:t>
            </a:r>
            <a:endParaRPr lang="es-ES" sz="2400" dirty="0"/>
          </a:p>
        </p:txBody>
      </p:sp>
      <p:pic>
        <p:nvPicPr>
          <p:cNvPr id="1026" name="Picture 2" descr="https://www.epicgames.com/unrealtournament/forums/attachment.php?attachmentid=5824&amp;d=14047444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3487" y="1956784"/>
            <a:ext cx="3105870" cy="310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003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0"/>
            <a:ext cx="11267557" cy="970450"/>
          </a:xfrm>
        </p:spPr>
        <p:txBody>
          <a:bodyPr>
            <a:normAutofit/>
          </a:bodyPr>
          <a:lstStyle/>
          <a:p>
            <a:r>
              <a:rPr lang="es-ES" sz="4400" b="1" dirty="0" smtClean="0"/>
              <a:t>Rendimiento: optimización en </a:t>
            </a:r>
            <a:r>
              <a:rPr lang="es-ES" sz="4400" b="1" dirty="0" err="1" smtClean="0"/>
              <a:t>Unity</a:t>
            </a:r>
            <a:endParaRPr lang="es-ES" sz="4400" b="1" dirty="0"/>
          </a:p>
        </p:txBody>
      </p:sp>
      <p:sp>
        <p:nvSpPr>
          <p:cNvPr id="3" name="Rectángulo 2"/>
          <p:cNvSpPr/>
          <p:nvPr/>
        </p:nvSpPr>
        <p:spPr>
          <a:xfrm>
            <a:off x="431800" y="1072050"/>
            <a:ext cx="11125200" cy="5632311"/>
          </a:xfrm>
          <a:prstGeom prst="rect">
            <a:avLst/>
          </a:prstGeom>
        </p:spPr>
        <p:txBody>
          <a:bodyPr wrap="square">
            <a:spAutoFit/>
          </a:bodyPr>
          <a:lstStyle/>
          <a:p>
            <a:pPr algn="just"/>
            <a:r>
              <a:rPr lang="es-ES_tradnl" sz="2400" b="1" dirty="0" err="1">
                <a:latin typeface="Calibri" panose="020F0502020204030204" pitchFamily="34" charset="0"/>
              </a:rPr>
              <a:t>Draw</a:t>
            </a:r>
            <a:r>
              <a:rPr lang="es-ES_tradnl" sz="2400" b="1" dirty="0">
                <a:latin typeface="Calibri" panose="020F0502020204030204" pitchFamily="34" charset="0"/>
              </a:rPr>
              <a:t> </a:t>
            </a:r>
            <a:r>
              <a:rPr lang="es-ES_tradnl" sz="2400" b="1" dirty="0" err="1">
                <a:latin typeface="Calibri" panose="020F0502020204030204" pitchFamily="34" charset="0"/>
              </a:rPr>
              <a:t>call</a:t>
            </a:r>
            <a:r>
              <a:rPr lang="es-ES_tradnl" sz="2400" b="1" dirty="0">
                <a:latin typeface="Calibri" panose="020F0502020204030204" pitchFamily="34" charset="0"/>
              </a:rPr>
              <a:t> </a:t>
            </a:r>
            <a:r>
              <a:rPr lang="es-ES_tradnl" sz="2400" b="1" dirty="0" err="1">
                <a:latin typeface="Calibri" panose="020F0502020204030204" pitchFamily="34" charset="0"/>
              </a:rPr>
              <a:t>batching</a:t>
            </a:r>
            <a:r>
              <a:rPr lang="es-ES_tradnl" sz="2400" dirty="0">
                <a:latin typeface="Calibri" panose="020F0502020204030204" pitchFamily="34" charset="0"/>
              </a:rPr>
              <a:t>. Combina objetos estáticos en mallas para dibujarlos solo una vez</a:t>
            </a:r>
            <a:r>
              <a:rPr lang="es-ES_tradnl" sz="2400" dirty="0" smtClean="0">
                <a:latin typeface="Calibri" panose="020F0502020204030204" pitchFamily="34" charset="0"/>
              </a:rPr>
              <a:t>.</a:t>
            </a:r>
          </a:p>
          <a:p>
            <a:pPr algn="just"/>
            <a:endParaRPr lang="es-ES_tradnl" sz="2400" dirty="0">
              <a:latin typeface="Calibri" panose="020F0502020204030204" pitchFamily="34" charset="0"/>
            </a:endParaRPr>
          </a:p>
          <a:p>
            <a:pPr algn="just"/>
            <a:r>
              <a:rPr lang="es-ES_tradnl" sz="2400" b="1" dirty="0" err="1">
                <a:latin typeface="Calibri" panose="020F0502020204030204" pitchFamily="34" charset="0"/>
              </a:rPr>
              <a:t>Ligthmapping</a:t>
            </a:r>
            <a:r>
              <a:rPr lang="es-ES_tradnl" sz="2400" dirty="0">
                <a:latin typeface="Calibri" panose="020F0502020204030204" pitchFamily="34" charset="0"/>
              </a:rPr>
              <a:t> permite computar una iluminación estática solo una vez, y otorgar importancia a cada luz, las de menor importancia tienen menor carga de </a:t>
            </a:r>
            <a:r>
              <a:rPr lang="es-ES_tradnl" sz="2400" dirty="0" err="1">
                <a:latin typeface="Calibri" panose="020F0502020204030204" pitchFamily="34" charset="0"/>
              </a:rPr>
              <a:t>renderizaci</a:t>
            </a:r>
            <a:r>
              <a:rPr lang="es-ES" sz="2400" dirty="0" err="1">
                <a:latin typeface="Calibri" panose="020F0502020204030204" pitchFamily="34" charset="0"/>
              </a:rPr>
              <a:t>ón</a:t>
            </a:r>
            <a:r>
              <a:rPr lang="es-ES" sz="2400" dirty="0">
                <a:latin typeface="Calibri" panose="020F0502020204030204" pitchFamily="34" charset="0"/>
              </a:rPr>
              <a:t>.</a:t>
            </a:r>
          </a:p>
          <a:p>
            <a:pPr algn="just"/>
            <a:r>
              <a:rPr lang="es-ES_tradnl" sz="2400" b="1" dirty="0">
                <a:latin typeface="Calibri" panose="020F0502020204030204" pitchFamily="34" charset="0"/>
              </a:rPr>
              <a:t>Compressed </a:t>
            </a:r>
            <a:r>
              <a:rPr lang="es-ES_tradnl" sz="2400" b="1" dirty="0" err="1">
                <a:latin typeface="Calibri" panose="020F0502020204030204" pitchFamily="34" charset="0"/>
              </a:rPr>
              <a:t>Textures</a:t>
            </a:r>
            <a:r>
              <a:rPr lang="es-ES_tradnl" sz="2400" dirty="0">
                <a:latin typeface="Calibri" panose="020F0502020204030204" pitchFamily="34" charset="0"/>
              </a:rPr>
              <a:t> Disminuye el tamaño de las texturas</a:t>
            </a:r>
            <a:r>
              <a:rPr lang="es-ES_tradnl" sz="2400" dirty="0" smtClean="0">
                <a:latin typeface="Calibri" panose="020F0502020204030204" pitchFamily="34" charset="0"/>
              </a:rPr>
              <a:t>.</a:t>
            </a:r>
          </a:p>
          <a:p>
            <a:pPr algn="just"/>
            <a:endParaRPr lang="es-ES_tradnl" sz="2400" dirty="0">
              <a:latin typeface="Calibri" panose="020F0502020204030204" pitchFamily="34" charset="0"/>
            </a:endParaRPr>
          </a:p>
          <a:p>
            <a:pPr algn="just"/>
            <a:r>
              <a:rPr lang="es-ES_tradnl" sz="2400" b="1" dirty="0" err="1">
                <a:latin typeface="Calibri" panose="020F0502020204030204" pitchFamily="34" charset="0"/>
              </a:rPr>
              <a:t>Generate</a:t>
            </a:r>
            <a:r>
              <a:rPr lang="es-ES_tradnl" sz="2400" b="1" dirty="0">
                <a:latin typeface="Calibri" panose="020F0502020204030204" pitchFamily="34" charset="0"/>
              </a:rPr>
              <a:t> </a:t>
            </a:r>
            <a:r>
              <a:rPr lang="es-ES_tradnl" sz="2400" b="1" dirty="0" err="1">
                <a:latin typeface="Calibri" panose="020F0502020204030204" pitchFamily="34" charset="0"/>
              </a:rPr>
              <a:t>Mip</a:t>
            </a:r>
            <a:r>
              <a:rPr lang="es-ES_tradnl" sz="2400" b="1" dirty="0">
                <a:latin typeface="Calibri" panose="020F0502020204030204" pitchFamily="34" charset="0"/>
              </a:rPr>
              <a:t> </a:t>
            </a:r>
            <a:r>
              <a:rPr lang="es-ES_tradnl" sz="2400" b="1" dirty="0" err="1">
                <a:latin typeface="Calibri" panose="020F0502020204030204" pitchFamily="34" charset="0"/>
              </a:rPr>
              <a:t>Maps</a:t>
            </a:r>
            <a:r>
              <a:rPr lang="es-ES_tradnl" sz="2400" b="1" dirty="0">
                <a:latin typeface="Calibri" panose="020F0502020204030204" pitchFamily="34" charset="0"/>
              </a:rPr>
              <a:t> </a:t>
            </a:r>
            <a:r>
              <a:rPr lang="es-ES_tradnl" sz="2400" dirty="0">
                <a:latin typeface="Calibri" panose="020F0502020204030204" pitchFamily="34" charset="0"/>
              </a:rPr>
              <a:t>para texturas utilizadas en escenas 3D puede ayudar limitar la cantidad de datos de textura transferida cuándo el GPU está </a:t>
            </a:r>
            <a:r>
              <a:rPr lang="es-ES_tradnl" sz="2400" dirty="0" err="1">
                <a:latin typeface="Calibri" panose="020F0502020204030204" pitchFamily="34" charset="0"/>
              </a:rPr>
              <a:t>renderizando</a:t>
            </a:r>
            <a:r>
              <a:rPr lang="es-ES_tradnl" sz="2400" dirty="0" smtClean="0">
                <a:latin typeface="Calibri" panose="020F0502020204030204" pitchFamily="34" charset="0"/>
              </a:rPr>
              <a:t>.</a:t>
            </a:r>
          </a:p>
          <a:p>
            <a:pPr algn="just"/>
            <a:endParaRPr lang="es-ES_tradnl" sz="2400" dirty="0">
              <a:latin typeface="Calibri" panose="020F0502020204030204" pitchFamily="34" charset="0"/>
            </a:endParaRPr>
          </a:p>
          <a:p>
            <a:pPr algn="just"/>
            <a:r>
              <a:rPr lang="es-ES_tradnl" sz="2400" b="1" dirty="0" err="1">
                <a:latin typeface="Calibri" panose="020F0502020204030204" pitchFamily="34" charset="0"/>
              </a:rPr>
              <a:t>Level</a:t>
            </a:r>
            <a:r>
              <a:rPr lang="es-ES_tradnl" sz="2400" b="1" dirty="0">
                <a:latin typeface="Calibri" panose="020F0502020204030204" pitchFamily="34" charset="0"/>
              </a:rPr>
              <a:t> of </a:t>
            </a:r>
            <a:r>
              <a:rPr lang="es-ES_tradnl" sz="2400" b="1" dirty="0" err="1">
                <a:latin typeface="Calibri" panose="020F0502020204030204" pitchFamily="34" charset="0"/>
              </a:rPr>
              <a:t>Detail</a:t>
            </a:r>
            <a:r>
              <a:rPr lang="es-ES_tradnl" sz="2400" b="1" dirty="0">
                <a:latin typeface="Calibri" panose="020F0502020204030204" pitchFamily="34" charset="0"/>
              </a:rPr>
              <a:t> </a:t>
            </a:r>
            <a:r>
              <a:rPr lang="es-ES_tradnl" sz="2400" dirty="0">
                <a:latin typeface="Calibri" panose="020F0502020204030204" pitchFamily="34" charset="0"/>
              </a:rPr>
              <a:t>permite que elementos pequeños puedan hacerse invisibles en largas distancias, mientras que los objetos más grandes todavía serían visibles</a:t>
            </a:r>
            <a:r>
              <a:rPr lang="es-ES_tradnl" sz="2400" dirty="0" smtClean="0">
                <a:latin typeface="Calibri" panose="020F0502020204030204" pitchFamily="34" charset="0"/>
              </a:rPr>
              <a:t>.</a:t>
            </a:r>
          </a:p>
          <a:p>
            <a:pPr algn="just"/>
            <a:endParaRPr lang="es-ES_tradnl" sz="2400" dirty="0">
              <a:latin typeface="Calibri" panose="020F0502020204030204" pitchFamily="34" charset="0"/>
            </a:endParaRPr>
          </a:p>
          <a:p>
            <a:pPr algn="just"/>
            <a:r>
              <a:rPr lang="es-ES_tradnl" sz="2400" dirty="0">
                <a:latin typeface="Calibri" panose="020F0502020204030204" pitchFamily="34" charset="0"/>
              </a:rPr>
              <a:t>La eliminación selectiva de oclusión (</a:t>
            </a:r>
            <a:r>
              <a:rPr lang="es-ES_tradnl" sz="2400" b="1" dirty="0" err="1">
                <a:latin typeface="Calibri" panose="020F0502020204030204" pitchFamily="34" charset="0"/>
              </a:rPr>
              <a:t>Occlusion</a:t>
            </a:r>
            <a:r>
              <a:rPr lang="es-ES_tradnl" sz="2400" b="1" dirty="0">
                <a:latin typeface="Calibri" panose="020F0502020204030204" pitchFamily="34" charset="0"/>
              </a:rPr>
              <a:t> </a:t>
            </a:r>
            <a:r>
              <a:rPr lang="es-ES_tradnl" sz="2400" b="1" dirty="0" err="1">
                <a:latin typeface="Calibri" panose="020F0502020204030204" pitchFamily="34" charset="0"/>
              </a:rPr>
              <a:t>Culling</a:t>
            </a:r>
            <a:r>
              <a:rPr lang="es-ES_tradnl" sz="2400" dirty="0">
                <a:latin typeface="Calibri" panose="020F0502020204030204" pitchFamily="34" charset="0"/>
              </a:rPr>
              <a:t>) es una característica que desactiva la </a:t>
            </a:r>
            <a:r>
              <a:rPr lang="es-ES_tradnl" sz="2400" dirty="0" err="1">
                <a:latin typeface="Calibri" panose="020F0502020204030204" pitchFamily="34" charset="0"/>
              </a:rPr>
              <a:t>renderización</a:t>
            </a:r>
            <a:r>
              <a:rPr lang="es-ES_tradnl" sz="2400" dirty="0">
                <a:latin typeface="Calibri" panose="020F0502020204030204" pitchFamily="34" charset="0"/>
              </a:rPr>
              <a:t> de objetos cuando estos no están vistos por la cámara ya que son oscurecidos por otros objetos.</a:t>
            </a:r>
          </a:p>
        </p:txBody>
      </p:sp>
    </p:spTree>
    <p:extLst>
      <p:ext uri="{BB962C8B-B14F-4D97-AF65-F5344CB8AC3E}">
        <p14:creationId xmlns:p14="http://schemas.microsoft.com/office/powerpoint/2010/main" val="3714214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6914" y="81450"/>
            <a:ext cx="11267557" cy="970450"/>
          </a:xfrm>
        </p:spPr>
        <p:txBody>
          <a:bodyPr>
            <a:normAutofit/>
          </a:bodyPr>
          <a:lstStyle/>
          <a:p>
            <a:r>
              <a:rPr lang="es-ES" sz="4400" b="1" dirty="0" smtClean="0"/>
              <a:t>Rendimiento: optimización en </a:t>
            </a:r>
            <a:r>
              <a:rPr lang="es-ES" sz="4400" b="1" dirty="0" err="1" smtClean="0"/>
              <a:t>Unreal</a:t>
            </a:r>
            <a:endParaRPr lang="es-ES" sz="4400" b="1" dirty="0"/>
          </a:p>
        </p:txBody>
      </p:sp>
      <p:sp>
        <p:nvSpPr>
          <p:cNvPr id="3" name="Rectángulo 2"/>
          <p:cNvSpPr/>
          <p:nvPr/>
        </p:nvSpPr>
        <p:spPr>
          <a:xfrm>
            <a:off x="205192" y="1390247"/>
            <a:ext cx="5905500" cy="1323439"/>
          </a:xfrm>
          <a:prstGeom prst="rect">
            <a:avLst/>
          </a:prstGeom>
        </p:spPr>
        <p:txBody>
          <a:bodyPr wrap="square">
            <a:spAutoFit/>
          </a:bodyPr>
          <a:lstStyle/>
          <a:p>
            <a:pPr marL="457200" algn="just">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CPU </a:t>
            </a:r>
            <a:r>
              <a:rPr lang="es-ES" sz="2000" b="1" dirty="0" err="1" smtClean="0">
                <a:latin typeface="Calibri" panose="020F0502020204030204" pitchFamily="34" charset="0"/>
                <a:ea typeface="Calibri" panose="020F0502020204030204" pitchFamily="34" charset="0"/>
                <a:cs typeface="Arial" panose="020B0604020202020204" pitchFamily="34" charset="0"/>
              </a:rPr>
              <a:t>Profiling</a:t>
            </a:r>
            <a:r>
              <a:rPr lang="es-ES" sz="2000" b="1" dirty="0" smtClean="0">
                <a:latin typeface="Calibri" panose="020F0502020204030204" pitchFamily="34" charset="0"/>
                <a:ea typeface="Calibri" panose="020F0502020204030204" pitchFamily="34" charset="0"/>
                <a:cs typeface="Arial" panose="020B0604020202020204" pitchFamily="34" charset="0"/>
              </a:rPr>
              <a:t>, </a:t>
            </a:r>
            <a:r>
              <a:rPr lang="es-ES" sz="2000" dirty="0">
                <a:latin typeface="Calibri" panose="020F0502020204030204" pitchFamily="34" charset="0"/>
              </a:rPr>
              <a:t>contiene una consola de </a:t>
            </a:r>
            <a:r>
              <a:rPr lang="es-ES" sz="2000" dirty="0" err="1">
                <a:latin typeface="Calibri" panose="020F0502020204030204" pitchFamily="34" charset="0"/>
              </a:rPr>
              <a:t>renderizado</a:t>
            </a:r>
            <a:r>
              <a:rPr lang="es-ES" sz="2000" dirty="0">
                <a:latin typeface="Calibri" panose="020F0502020204030204" pitchFamily="34" charset="0"/>
              </a:rPr>
              <a:t> donde el desarrollador podrá ver todas las llamadas y características de la escena con el fin de optimizarlos</a:t>
            </a:r>
            <a:r>
              <a:rPr lang="es-ES" sz="2000" dirty="0" smtClean="0">
                <a:latin typeface="Calibri" panose="020F0502020204030204" pitchFamily="34" charset="0"/>
              </a:rPr>
              <a:t>.</a:t>
            </a:r>
            <a:endParaRPr lang="es-ES" sz="2000" dirty="0">
              <a:latin typeface="Calibri" panose="020F0502020204030204" pitchFamily="34" charset="0"/>
            </a:endParaRPr>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6368386" y="1578127"/>
            <a:ext cx="5376085" cy="2170551"/>
          </a:xfrm>
          <a:prstGeom prst="rect">
            <a:avLst/>
          </a:prstGeom>
          <a:noFill/>
        </p:spPr>
      </p:pic>
      <p:sp>
        <p:nvSpPr>
          <p:cNvPr id="5" name="Rectángulo 4"/>
          <p:cNvSpPr/>
          <p:nvPr/>
        </p:nvSpPr>
        <p:spPr>
          <a:xfrm>
            <a:off x="205192" y="4783671"/>
            <a:ext cx="8849908" cy="1015663"/>
          </a:xfrm>
          <a:prstGeom prst="rect">
            <a:avLst/>
          </a:prstGeom>
        </p:spPr>
        <p:txBody>
          <a:bodyPr wrap="square">
            <a:spAutoFit/>
          </a:bodyPr>
          <a:lstStyle/>
          <a:p>
            <a:pPr marL="457200">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Configuración para </a:t>
            </a:r>
            <a:r>
              <a:rPr lang="es-ES" sz="2000" b="1" dirty="0" smtClean="0">
                <a:latin typeface="Calibri" panose="020F0502020204030204" pitchFamily="34" charset="0"/>
                <a:ea typeface="Calibri" panose="020F0502020204030204" pitchFamily="34" charset="0"/>
                <a:cs typeface="Arial" panose="020B0604020202020204" pitchFamily="34" charset="0"/>
              </a:rPr>
              <a:t>escalabilidad</a:t>
            </a:r>
            <a:r>
              <a:rPr lang="es-ES" sz="2000" dirty="0" smtClean="0">
                <a:latin typeface="Calibri" panose="020F0502020204030204" pitchFamily="34" charset="0"/>
                <a:ea typeface="Calibri" panose="020F0502020204030204" pitchFamily="34" charset="0"/>
                <a:cs typeface="Arial" panose="020B0604020202020204" pitchFamily="34" charset="0"/>
              </a:rPr>
              <a:t>, </a:t>
            </a:r>
            <a:r>
              <a:rPr lang="es-ES" sz="2000" dirty="0" err="1" smtClean="0">
                <a:latin typeface="Calibri" panose="020F0502020204030204" pitchFamily="34" charset="0"/>
                <a:ea typeface="Calibri" panose="020F0502020204030204" pitchFamily="34" charset="0"/>
                <a:cs typeface="Arial" panose="020B0604020202020204" pitchFamily="34" charset="0"/>
              </a:rPr>
              <a:t>Unreal</a:t>
            </a:r>
            <a:r>
              <a:rPr lang="es-ES" sz="2000" dirty="0" smtClean="0">
                <a:latin typeface="Calibri" panose="020F0502020204030204" pitchFamily="34" charset="0"/>
                <a:ea typeface="Calibri" panose="020F0502020204030204" pitchFamily="34" charset="0"/>
                <a:cs typeface="Arial" panose="020B0604020202020204" pitchFamily="34" charset="0"/>
              </a:rPr>
              <a:t> </a:t>
            </a:r>
            <a:r>
              <a:rPr lang="es-ES" sz="2000" dirty="0">
                <a:latin typeface="Calibri" panose="020F0502020204030204" pitchFamily="34" charset="0"/>
                <a:ea typeface="Calibri" panose="020F0502020204030204" pitchFamily="34" charset="0"/>
                <a:cs typeface="Arial" panose="020B0604020202020204" pitchFamily="34" charset="0"/>
              </a:rPr>
              <a:t>tiene un editor para la configuración de la escalabilidad mediante atajos que incluyen las configuraciones más comunes. </a:t>
            </a:r>
            <a:endParaRPr lang="es-ES" sz="2000" dirty="0"/>
          </a:p>
        </p:txBody>
      </p:sp>
      <p:sp>
        <p:nvSpPr>
          <p:cNvPr id="6" name="Rectángulo 5"/>
          <p:cNvSpPr/>
          <p:nvPr/>
        </p:nvSpPr>
        <p:spPr>
          <a:xfrm>
            <a:off x="624292" y="3086959"/>
            <a:ext cx="5486400" cy="1323439"/>
          </a:xfrm>
          <a:prstGeom prst="rect">
            <a:avLst/>
          </a:prstGeom>
        </p:spPr>
        <p:txBody>
          <a:bodyPr wrap="square">
            <a:spAutoFit/>
          </a:bodyPr>
          <a:lstStyle/>
          <a:p>
            <a:r>
              <a:rPr lang="es-ES" sz="2000" b="1" dirty="0" smtClean="0">
                <a:latin typeface="Calibri" panose="020F0502020204030204" pitchFamily="34" charset="0"/>
                <a:ea typeface="Calibri" panose="020F0502020204030204" pitchFamily="34" charset="0"/>
                <a:cs typeface="Arial" panose="020B0604020202020204" pitchFamily="34" charset="0"/>
              </a:rPr>
              <a:t>GPU </a:t>
            </a:r>
            <a:r>
              <a:rPr lang="es-ES" sz="2000" b="1" dirty="0" err="1" smtClean="0">
                <a:latin typeface="Calibri" panose="020F0502020204030204" pitchFamily="34" charset="0"/>
                <a:ea typeface="Calibri" panose="020F0502020204030204" pitchFamily="34" charset="0"/>
                <a:cs typeface="Arial" panose="020B0604020202020204" pitchFamily="34" charset="0"/>
              </a:rPr>
              <a:t>profiling</a:t>
            </a:r>
            <a:r>
              <a:rPr lang="es-ES" sz="2000" b="1" dirty="0" smtClean="0">
                <a:latin typeface="Calibri" panose="020F0502020204030204" pitchFamily="34" charset="0"/>
                <a:ea typeface="Calibri" panose="020F0502020204030204" pitchFamily="34" charset="0"/>
                <a:cs typeface="Arial" panose="020B0604020202020204" pitchFamily="34" charset="0"/>
              </a:rPr>
              <a:t>, c</a:t>
            </a:r>
            <a:r>
              <a:rPr lang="es-ES" sz="2000" dirty="0" smtClean="0">
                <a:latin typeface="Calibri" panose="020F0502020204030204" pitchFamily="34" charset="0"/>
                <a:ea typeface="Calibri" panose="020F0502020204030204" pitchFamily="34" charset="0"/>
                <a:cs typeface="Arial" panose="020B0604020202020204" pitchFamily="34" charset="0"/>
              </a:rPr>
              <a:t>on </a:t>
            </a:r>
            <a:r>
              <a:rPr lang="es-ES" sz="2000" dirty="0">
                <a:latin typeface="Calibri" panose="020F0502020204030204" pitchFamily="34" charset="0"/>
                <a:ea typeface="Calibri" panose="020F0502020204030204" pitchFamily="34" charset="0"/>
                <a:cs typeface="Arial" panose="020B0604020202020204" pitchFamily="34" charset="0"/>
              </a:rPr>
              <a:t>la consola de GPU se permite al desarrollador ver </a:t>
            </a:r>
            <a:r>
              <a:rPr lang="es-ES" sz="2000" dirty="0" smtClean="0">
                <a:latin typeface="Calibri" panose="020F0502020204030204" pitchFamily="34" charset="0"/>
                <a:ea typeface="Calibri" panose="020F0502020204030204" pitchFamily="34" charset="0"/>
                <a:cs typeface="Arial" panose="020B0604020202020204" pitchFamily="34" charset="0"/>
              </a:rPr>
              <a:t>que elementos provocan </a:t>
            </a:r>
            <a:r>
              <a:rPr lang="es-ES" sz="2000" dirty="0">
                <a:latin typeface="Calibri" panose="020F0502020204030204" pitchFamily="34" charset="0"/>
                <a:ea typeface="Calibri" panose="020F0502020204030204" pitchFamily="34" charset="0"/>
                <a:cs typeface="Arial" panose="020B0604020202020204" pitchFamily="34" charset="0"/>
              </a:rPr>
              <a:t>más costes y, por tanto, supone un cuello de </a:t>
            </a:r>
            <a:r>
              <a:rPr lang="es-ES" sz="2000" dirty="0" smtClean="0">
                <a:latin typeface="Calibri" panose="020F0502020204030204" pitchFamily="34" charset="0"/>
                <a:ea typeface="Calibri" panose="020F0502020204030204" pitchFamily="34" charset="0"/>
                <a:cs typeface="Arial" panose="020B0604020202020204" pitchFamily="34" charset="0"/>
              </a:rPr>
              <a:t>botella con el fin de optimizarlos.</a:t>
            </a:r>
            <a:endParaRPr lang="es-ES" sz="2000" dirty="0"/>
          </a:p>
        </p:txBody>
      </p:sp>
      <p:pic>
        <p:nvPicPr>
          <p:cNvPr id="7" name="Imagen 6"/>
          <p:cNvPicPr/>
          <p:nvPr/>
        </p:nvPicPr>
        <p:blipFill>
          <a:blip r:embed="rId3">
            <a:extLst>
              <a:ext uri="{28A0092B-C50C-407E-A947-70E740481C1C}">
                <a14:useLocalDpi xmlns:a14="http://schemas.microsoft.com/office/drawing/2010/main" val="0"/>
              </a:ext>
            </a:extLst>
          </a:blip>
          <a:srcRect/>
          <a:stretch>
            <a:fillRect/>
          </a:stretch>
        </p:blipFill>
        <p:spPr bwMode="auto">
          <a:xfrm>
            <a:off x="9513427" y="4079139"/>
            <a:ext cx="2276158" cy="2424726"/>
          </a:xfrm>
          <a:prstGeom prst="rect">
            <a:avLst/>
          </a:prstGeom>
          <a:noFill/>
          <a:ln>
            <a:noFill/>
          </a:ln>
        </p:spPr>
      </p:pic>
    </p:spTree>
    <p:extLst>
      <p:ext uri="{BB962C8B-B14F-4D97-AF65-F5344CB8AC3E}">
        <p14:creationId xmlns:p14="http://schemas.microsoft.com/office/powerpoint/2010/main" val="824157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Utilidad: compatibilidad en </a:t>
            </a:r>
            <a:r>
              <a:rPr lang="es-ES" sz="4400" b="1" dirty="0" err="1" smtClean="0"/>
              <a:t>Unity</a:t>
            </a:r>
            <a:endParaRPr lang="es-ES" sz="4400" b="1" dirty="0"/>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431800" y="1884850"/>
            <a:ext cx="3755390" cy="3197860"/>
          </a:xfrm>
          <a:prstGeom prst="rect">
            <a:avLst/>
          </a:prstGeom>
        </p:spPr>
      </p:pic>
      <p:sp>
        <p:nvSpPr>
          <p:cNvPr id="4" name="CuadroTexto 3"/>
          <p:cNvSpPr txBox="1"/>
          <p:nvPr/>
        </p:nvSpPr>
        <p:spPr>
          <a:xfrm>
            <a:off x="4510089" y="1884850"/>
            <a:ext cx="7189268" cy="3416320"/>
          </a:xfrm>
          <a:prstGeom prst="rect">
            <a:avLst/>
          </a:prstGeom>
          <a:noFill/>
        </p:spPr>
        <p:txBody>
          <a:bodyPr wrap="square" rtlCol="0">
            <a:spAutoFit/>
          </a:bodyPr>
          <a:lstStyle/>
          <a:p>
            <a:pPr marL="285750" indent="-285750">
              <a:buFont typeface="Arial" charset="0"/>
              <a:buChar char="•"/>
            </a:pPr>
            <a:r>
              <a:rPr lang="es-ES_tradnl" sz="2400" dirty="0" smtClean="0">
                <a:latin typeface="Calibri" panose="020F0502020204030204" pitchFamily="34" charset="0"/>
              </a:rPr>
              <a:t>Admite </a:t>
            </a:r>
            <a:r>
              <a:rPr lang="es-ES_tradnl" sz="2400" dirty="0">
                <a:latin typeface="Calibri" panose="020F0502020204030204" pitchFamily="34" charset="0"/>
              </a:rPr>
              <a:t>diferentes formatos de mallas, OBJ, FBX, </a:t>
            </a:r>
            <a:r>
              <a:rPr lang="es-ES_tradnl" sz="2400" dirty="0" err="1">
                <a:latin typeface="Calibri" panose="020F0502020204030204" pitchFamily="34" charset="0"/>
              </a:rPr>
              <a:t>Blend</a:t>
            </a:r>
            <a:r>
              <a:rPr lang="es-ES_tradnl" sz="2400" dirty="0">
                <a:latin typeface="Calibri" panose="020F0502020204030204" pitchFamily="34" charset="0"/>
              </a:rPr>
              <a:t>, MA, MB, </a:t>
            </a:r>
            <a:r>
              <a:rPr lang="es-ES_tradnl" sz="2400" dirty="0" smtClean="0">
                <a:latin typeface="Calibri" panose="020F0502020204030204" pitchFamily="34" charset="0"/>
              </a:rPr>
              <a:t>MAX</a:t>
            </a:r>
            <a:r>
              <a:rPr lang="is-IS" sz="2400" dirty="0" smtClean="0">
                <a:latin typeface="Calibri" panose="020F0502020204030204" pitchFamily="34" charset="0"/>
              </a:rPr>
              <a:t>…</a:t>
            </a:r>
          </a:p>
          <a:p>
            <a:pPr marL="285750" indent="-285750">
              <a:buFont typeface="Arial" charset="0"/>
              <a:buChar char="•"/>
            </a:pPr>
            <a:endParaRPr lang="is-IS" sz="2400" dirty="0" smtClean="0">
              <a:latin typeface="Calibri" panose="020F0502020204030204" pitchFamily="34" charset="0"/>
            </a:endParaRPr>
          </a:p>
          <a:p>
            <a:pPr marL="285750" indent="-285750">
              <a:buFont typeface="Arial" charset="0"/>
              <a:buChar char="•"/>
            </a:pPr>
            <a:r>
              <a:rPr lang="is-IS" sz="2400" dirty="0" smtClean="0">
                <a:effectLst/>
                <a:latin typeface="Calibri" panose="020F0502020204030204" pitchFamily="34" charset="0"/>
              </a:rPr>
              <a:t>Para formatos propietario </a:t>
            </a:r>
            <a:r>
              <a:rPr lang="es-ES_tradnl" sz="2400" dirty="0">
                <a:latin typeface="Calibri" panose="020F0502020204030204" pitchFamily="34" charset="0"/>
              </a:rPr>
              <a:t>se necesita tener instalado el software 3D apropiado a la hora de importarla</a:t>
            </a:r>
            <a:r>
              <a:rPr lang="es-ES_tradnl" sz="2400" dirty="0" smtClean="0">
                <a:latin typeface="Calibri" panose="020F0502020204030204" pitchFamily="34" charset="0"/>
              </a:rPr>
              <a:t>.</a:t>
            </a:r>
          </a:p>
          <a:p>
            <a:pPr marL="285750" indent="-285750">
              <a:buFont typeface="Arial" charset="0"/>
              <a:buChar char="•"/>
            </a:pPr>
            <a:endParaRPr lang="es-ES_tradnl" sz="2400" dirty="0" smtClean="0">
              <a:latin typeface="Calibri" panose="020F0502020204030204" pitchFamily="34" charset="0"/>
            </a:endParaRPr>
          </a:p>
          <a:p>
            <a:pPr marL="285750" indent="-285750">
              <a:buFont typeface="Arial" charset="0"/>
              <a:buChar char="•"/>
            </a:pPr>
            <a:r>
              <a:rPr lang="es-ES_tradnl" sz="2400" b="1" dirty="0">
                <a:latin typeface="Calibri" panose="020F0502020204030204" pitchFamily="34" charset="0"/>
              </a:rPr>
              <a:t>Imágenes:</a:t>
            </a:r>
            <a:r>
              <a:rPr lang="es-ES_tradnl" sz="2400" dirty="0">
                <a:latin typeface="Calibri" panose="020F0502020204030204" pitchFamily="34" charset="0"/>
              </a:rPr>
              <a:t> Photoshop .</a:t>
            </a:r>
            <a:r>
              <a:rPr lang="es-ES_tradnl" sz="2400" dirty="0" err="1">
                <a:latin typeface="Calibri" panose="020F0502020204030204" pitchFamily="34" charset="0"/>
              </a:rPr>
              <a:t>psd</a:t>
            </a:r>
            <a:r>
              <a:rPr lang="es-ES_tradnl" sz="2400" dirty="0">
                <a:latin typeface="Calibri" panose="020F0502020204030204" pitchFamily="34" charset="0"/>
              </a:rPr>
              <a:t> y .</a:t>
            </a:r>
            <a:r>
              <a:rPr lang="es-ES_tradnl" sz="2400" dirty="0" err="1" smtClean="0">
                <a:latin typeface="Calibri" panose="020F0502020204030204" pitchFamily="34" charset="0"/>
              </a:rPr>
              <a:t>tiff</a:t>
            </a:r>
            <a:r>
              <a:rPr lang="es-ES_tradnl" sz="2400" dirty="0" smtClean="0">
                <a:latin typeface="Calibri" panose="020F0502020204030204" pitchFamily="34" charset="0"/>
              </a:rPr>
              <a:t>., </a:t>
            </a:r>
            <a:r>
              <a:rPr lang="es-ES" sz="2400" dirty="0" smtClean="0">
                <a:latin typeface="Calibri" panose="020F0502020204030204" pitchFamily="34" charset="0"/>
              </a:rPr>
              <a:t>JPEG</a:t>
            </a:r>
            <a:r>
              <a:rPr lang="es-ES" sz="2400" dirty="0">
                <a:latin typeface="Calibri" panose="020F0502020204030204" pitchFamily="34" charset="0"/>
              </a:rPr>
              <a:t>, PNG, GIF, BMP, TGA, IFF, PICT y otros muchos formatos.</a:t>
            </a:r>
            <a:endParaRPr lang="es-ES_tradnl" sz="2400" dirty="0">
              <a:latin typeface="Calibri" panose="020F0502020204030204" pitchFamily="34" charset="0"/>
            </a:endParaRPr>
          </a:p>
          <a:p>
            <a:pPr marL="285750" indent="-285750">
              <a:buFont typeface="Arial" charset="0"/>
              <a:buChar char="•"/>
            </a:pPr>
            <a:endParaRPr lang="es-ES_tradnl" sz="2400" dirty="0">
              <a:latin typeface="Calibri" panose="020F0502020204030204" pitchFamily="34" charset="0"/>
            </a:endParaRPr>
          </a:p>
        </p:txBody>
      </p:sp>
    </p:spTree>
    <p:extLst>
      <p:ext uri="{BB962C8B-B14F-4D97-AF65-F5344CB8AC3E}">
        <p14:creationId xmlns:p14="http://schemas.microsoft.com/office/powerpoint/2010/main" val="3773634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Utilidad: compatibilidad en </a:t>
            </a:r>
            <a:r>
              <a:rPr lang="es-ES" sz="4400" b="1" dirty="0" err="1" smtClean="0"/>
              <a:t>Unreal</a:t>
            </a:r>
            <a:endParaRPr lang="es-ES" sz="4400" b="1" dirty="0"/>
          </a:p>
        </p:txBody>
      </p:sp>
      <p:sp>
        <p:nvSpPr>
          <p:cNvPr id="3" name="Rectángulo 2"/>
          <p:cNvSpPr/>
          <p:nvPr/>
        </p:nvSpPr>
        <p:spPr>
          <a:xfrm>
            <a:off x="711200" y="1430635"/>
            <a:ext cx="10988156" cy="830997"/>
          </a:xfrm>
          <a:prstGeom prst="rect">
            <a:avLst/>
          </a:prstGeom>
        </p:spPr>
        <p:txBody>
          <a:bodyPr wrap="square">
            <a:spAutoFit/>
          </a:bodyPr>
          <a:lstStyle/>
          <a:p>
            <a:r>
              <a:rPr lang="es-ES" sz="2400" dirty="0" smtClean="0">
                <a:latin typeface="Calibri" panose="020F0502020204030204" pitchFamily="34" charset="0"/>
                <a:ea typeface="Calibri" panose="020F0502020204030204" pitchFamily="34" charset="0"/>
                <a:cs typeface="Arial" panose="020B0604020202020204" pitchFamily="34" charset="0"/>
              </a:rPr>
              <a:t>Para </a:t>
            </a:r>
            <a:r>
              <a:rPr lang="es-ES" sz="2400" b="1" dirty="0" smtClean="0">
                <a:latin typeface="Calibri" panose="020F0502020204030204" pitchFamily="34" charset="0"/>
                <a:ea typeface="Calibri" panose="020F0502020204030204" pitchFamily="34" charset="0"/>
                <a:cs typeface="Arial" panose="020B0604020202020204" pitchFamily="34" charset="0"/>
              </a:rPr>
              <a:t>modelos </a:t>
            </a:r>
            <a:r>
              <a:rPr lang="es-ES" sz="2400" b="1" dirty="0">
                <a:latin typeface="Calibri" panose="020F0502020204030204" pitchFamily="34" charset="0"/>
                <a:ea typeface="Calibri" panose="020F0502020204030204" pitchFamily="34" charset="0"/>
                <a:cs typeface="Arial" panose="020B0604020202020204" pitchFamily="34" charset="0"/>
              </a:rPr>
              <a:t>3D </a:t>
            </a:r>
            <a:r>
              <a:rPr lang="es-ES" sz="2400" dirty="0">
                <a:latin typeface="Calibri" panose="020F0502020204030204" pitchFamily="34" charset="0"/>
                <a:ea typeface="Calibri" panose="020F0502020204030204" pitchFamily="34" charset="0"/>
                <a:cs typeface="Arial" panose="020B0604020202020204" pitchFamily="34" charset="0"/>
              </a:rPr>
              <a:t>se debe importar en formato </a:t>
            </a:r>
            <a:r>
              <a:rPr lang="es-ES" sz="2400" dirty="0" err="1">
                <a:latin typeface="Calibri" panose="020F0502020204030204" pitchFamily="34" charset="0"/>
                <a:ea typeface="Calibri" panose="020F0502020204030204" pitchFamily="34" charset="0"/>
                <a:cs typeface="Arial" panose="020B0604020202020204" pitchFamily="34" charset="0"/>
              </a:rPr>
              <a:t>fbx</a:t>
            </a:r>
            <a:r>
              <a:rPr lang="es-ES" sz="2400" dirty="0">
                <a:latin typeface="Calibri" panose="020F0502020204030204" pitchFamily="34" charset="0"/>
                <a:ea typeface="Calibri" panose="020F0502020204030204" pitchFamily="34" charset="0"/>
                <a:cs typeface="Arial" panose="020B0604020202020204" pitchFamily="34" charset="0"/>
              </a:rPr>
              <a:t>, dicho formato lo exportan la mayoría de sistemas de modelado 3D por lo que no resulta complicado</a:t>
            </a:r>
            <a:endParaRPr lang="es-ES" sz="2400" dirty="0"/>
          </a:p>
        </p:txBody>
      </p:sp>
      <p:sp>
        <p:nvSpPr>
          <p:cNvPr id="4" name="Rectángulo 3"/>
          <p:cNvSpPr/>
          <p:nvPr/>
        </p:nvSpPr>
        <p:spPr>
          <a:xfrm>
            <a:off x="711200" y="2586335"/>
            <a:ext cx="10988156" cy="830997"/>
          </a:xfrm>
          <a:prstGeom prst="rect">
            <a:avLst/>
          </a:prstGeom>
        </p:spPr>
        <p:txBody>
          <a:bodyPr wrap="square">
            <a:spAutoFit/>
          </a:bodyPr>
          <a:lstStyle/>
          <a:p>
            <a:r>
              <a:rPr lang="es-ES" sz="2400" dirty="0">
                <a:latin typeface="Calibri" panose="020F0502020204030204" pitchFamily="34" charset="0"/>
                <a:ea typeface="Calibri" panose="020F0502020204030204" pitchFamily="34" charset="0"/>
                <a:cs typeface="Arial" panose="020B0604020202020204" pitchFamily="34" charset="0"/>
              </a:rPr>
              <a:t>Para los archivos de audio se pueden importar pequeños archivos de sonido de 16 bits sin comprimir en cualquier frecuencia de muestreo</a:t>
            </a:r>
            <a:endParaRPr lang="es-ES" sz="2400" dirty="0"/>
          </a:p>
        </p:txBody>
      </p:sp>
      <p:pic>
        <p:nvPicPr>
          <p:cNvPr id="5" name="Imagen 4"/>
          <p:cNvPicPr/>
          <p:nvPr/>
        </p:nvPicPr>
        <p:blipFill>
          <a:blip r:embed="rId2"/>
          <a:stretch>
            <a:fillRect/>
          </a:stretch>
        </p:blipFill>
        <p:spPr>
          <a:xfrm>
            <a:off x="665538" y="4097635"/>
            <a:ext cx="5400040" cy="1290955"/>
          </a:xfrm>
          <a:prstGeom prst="rect">
            <a:avLst/>
          </a:prstGeom>
        </p:spPr>
      </p:pic>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6451600" y="3742035"/>
            <a:ext cx="5140065" cy="2438399"/>
          </a:xfrm>
          <a:prstGeom prst="rect">
            <a:avLst/>
          </a:prstGeom>
          <a:noFill/>
          <a:ln>
            <a:noFill/>
          </a:ln>
        </p:spPr>
      </p:pic>
    </p:spTree>
    <p:extLst>
      <p:ext uri="{BB962C8B-B14F-4D97-AF65-F5344CB8AC3E}">
        <p14:creationId xmlns:p14="http://schemas.microsoft.com/office/powerpoint/2010/main" val="1167608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Utilidad: servicios en </a:t>
            </a:r>
            <a:r>
              <a:rPr lang="es-ES" sz="4400" b="1" dirty="0" err="1" smtClean="0"/>
              <a:t>Unity</a:t>
            </a:r>
            <a:endParaRPr lang="es-ES" sz="4400" b="1" dirty="0"/>
          </a:p>
        </p:txBody>
      </p:sp>
      <p:sp>
        <p:nvSpPr>
          <p:cNvPr id="3" name="Rectángulo 2"/>
          <p:cNvSpPr/>
          <p:nvPr/>
        </p:nvSpPr>
        <p:spPr>
          <a:xfrm>
            <a:off x="584200" y="1624906"/>
            <a:ext cx="11010900" cy="3600986"/>
          </a:xfrm>
          <a:prstGeom prst="rect">
            <a:avLst/>
          </a:prstGeom>
        </p:spPr>
        <p:txBody>
          <a:bodyPr wrap="square">
            <a:spAutoFit/>
          </a:bodyPr>
          <a:lstStyle/>
          <a:p>
            <a:pPr lvl="0" algn="just">
              <a:spcAft>
                <a:spcPts val="1800"/>
              </a:spcAft>
            </a:pPr>
            <a:r>
              <a:rPr lang="es-ES" sz="2400" b="1" dirty="0" err="1">
                <a:latin typeface="Calibri" charset="0"/>
                <a:ea typeface="Calibri" charset="0"/>
                <a:cs typeface="Times New Roman" charset="0"/>
              </a:rPr>
              <a:t>Unity</a:t>
            </a:r>
            <a:r>
              <a:rPr lang="es-ES" sz="2400" b="1" dirty="0">
                <a:latin typeface="Calibri" charset="0"/>
                <a:ea typeface="Calibri" charset="0"/>
                <a:cs typeface="Times New Roman" charset="0"/>
              </a:rPr>
              <a:t> </a:t>
            </a:r>
            <a:r>
              <a:rPr lang="es-ES" sz="2400" b="1" dirty="0" err="1">
                <a:latin typeface="Calibri" charset="0"/>
                <a:ea typeface="Calibri" charset="0"/>
                <a:cs typeface="Times New Roman" charset="0"/>
              </a:rPr>
              <a:t>Ads</a:t>
            </a:r>
            <a:r>
              <a:rPr lang="es-ES" sz="2400" dirty="0">
                <a:latin typeface="Calibri" charset="0"/>
                <a:ea typeface="Calibri" charset="0"/>
                <a:cs typeface="Times New Roman" charset="0"/>
              </a:rPr>
              <a:t>: Es una red de publicidad móvil que sólo muestra los anuncios de videojuegos a </a:t>
            </a:r>
            <a:r>
              <a:rPr lang="es-ES" sz="2400" dirty="0" err="1">
                <a:latin typeface="Calibri" charset="0"/>
                <a:ea typeface="Calibri" charset="0"/>
                <a:cs typeface="Times New Roman" charset="0"/>
              </a:rPr>
              <a:t>gamers</a:t>
            </a:r>
            <a:r>
              <a:rPr lang="es-ES" sz="2400" dirty="0">
                <a:latin typeface="Calibri" charset="0"/>
                <a:ea typeface="Calibri" charset="0"/>
                <a:cs typeface="Times New Roman" charset="0"/>
              </a:rPr>
              <a:t>, lo que los hace mucho más relevantes</a:t>
            </a:r>
            <a:r>
              <a:rPr lang="es-ES" sz="2400" dirty="0" smtClean="0">
                <a:latin typeface="Calibri" charset="0"/>
                <a:ea typeface="Calibri" charset="0"/>
                <a:cs typeface="Times New Roman" charset="0"/>
              </a:rPr>
              <a:t>.</a:t>
            </a:r>
          </a:p>
          <a:p>
            <a:pPr lvl="0" algn="just">
              <a:spcAft>
                <a:spcPts val="1800"/>
              </a:spcAft>
            </a:pPr>
            <a:endParaRPr lang="es-ES" sz="2400" dirty="0">
              <a:latin typeface="Calibri" charset="0"/>
              <a:ea typeface="Calibri" charset="0"/>
              <a:cs typeface="Times New Roman" charset="0"/>
            </a:endParaRPr>
          </a:p>
          <a:p>
            <a:pPr lvl="0" algn="just">
              <a:spcAft>
                <a:spcPts val="1800"/>
              </a:spcAft>
            </a:pPr>
            <a:r>
              <a:rPr lang="es-ES" sz="2400" b="1" dirty="0" err="1">
                <a:latin typeface="Calibri" charset="0"/>
                <a:ea typeface="Calibri" charset="0"/>
                <a:cs typeface="Times New Roman" charset="0"/>
              </a:rPr>
              <a:t>Unity</a:t>
            </a:r>
            <a:r>
              <a:rPr lang="es-ES" sz="2400" b="1" dirty="0">
                <a:latin typeface="Calibri" charset="0"/>
                <a:ea typeface="Calibri" charset="0"/>
                <a:cs typeface="Times New Roman" charset="0"/>
              </a:rPr>
              <a:t> </a:t>
            </a:r>
            <a:r>
              <a:rPr lang="es-ES" sz="2400" b="1" dirty="0" err="1">
                <a:latin typeface="Calibri" charset="0"/>
                <a:ea typeface="Calibri" charset="0"/>
                <a:cs typeface="Times New Roman" charset="0"/>
              </a:rPr>
              <a:t>Analytics</a:t>
            </a:r>
            <a:r>
              <a:rPr lang="es-ES" sz="2400" dirty="0">
                <a:latin typeface="Calibri" charset="0"/>
                <a:ea typeface="Calibri" charset="0"/>
                <a:cs typeface="Times New Roman" charset="0"/>
              </a:rPr>
              <a:t>: proporciona análisis sobre los jugadores y su </a:t>
            </a:r>
            <a:r>
              <a:rPr lang="es-ES" sz="2400" dirty="0" smtClean="0">
                <a:latin typeface="Calibri" charset="0"/>
                <a:ea typeface="Calibri" charset="0"/>
                <a:cs typeface="Times New Roman" charset="0"/>
              </a:rPr>
              <a:t>comportamiento</a:t>
            </a:r>
          </a:p>
          <a:p>
            <a:pPr lvl="0" algn="just">
              <a:spcAft>
                <a:spcPts val="1800"/>
              </a:spcAft>
            </a:pPr>
            <a:endParaRPr lang="es-ES" sz="2400" dirty="0">
              <a:latin typeface="Calibri" charset="0"/>
              <a:ea typeface="Calibri" charset="0"/>
              <a:cs typeface="Times New Roman" charset="0"/>
            </a:endParaRPr>
          </a:p>
          <a:p>
            <a:pPr lvl="0" algn="just">
              <a:spcAft>
                <a:spcPts val="1800"/>
              </a:spcAft>
            </a:pPr>
            <a:r>
              <a:rPr lang="es-ES_tradnl" sz="2400" b="1" dirty="0" err="1">
                <a:latin typeface="Calibri" charset="0"/>
                <a:ea typeface="Calibri" charset="0"/>
                <a:cs typeface="Times New Roman" charset="0"/>
              </a:rPr>
              <a:t>Unity</a:t>
            </a:r>
            <a:r>
              <a:rPr lang="es-ES_tradnl" sz="2400" b="1" dirty="0">
                <a:latin typeface="Calibri" charset="0"/>
                <a:ea typeface="Calibri" charset="0"/>
                <a:cs typeface="Times New Roman" charset="0"/>
              </a:rPr>
              <a:t> IAP </a:t>
            </a:r>
            <a:r>
              <a:rPr lang="es-ES_tradnl" sz="2400" dirty="0">
                <a:latin typeface="Calibri" charset="0"/>
                <a:ea typeface="Calibri" charset="0"/>
                <a:cs typeface="Times New Roman" charset="0"/>
              </a:rPr>
              <a:t>Facilidad para implementar compras en la </a:t>
            </a:r>
            <a:r>
              <a:rPr lang="es-ES_tradnl" sz="2400" dirty="0" err="1">
                <a:latin typeface="Calibri" charset="0"/>
                <a:ea typeface="Calibri" charset="0"/>
                <a:cs typeface="Times New Roman" charset="0"/>
              </a:rPr>
              <a:t>aplicaci</a:t>
            </a:r>
            <a:r>
              <a:rPr lang="es-ES" sz="2400" dirty="0" err="1">
                <a:latin typeface="Calibri" charset="0"/>
                <a:ea typeface="Calibri" charset="0"/>
                <a:cs typeface="Times New Roman" charset="0"/>
              </a:rPr>
              <a:t>ón</a:t>
            </a:r>
            <a:r>
              <a:rPr lang="es-ES" sz="2400" dirty="0">
                <a:latin typeface="Calibri" charset="0"/>
                <a:ea typeface="Calibri" charset="0"/>
                <a:cs typeface="Times New Roman" charset="0"/>
              </a:rPr>
              <a:t> </a:t>
            </a:r>
            <a:r>
              <a:rPr lang="es-ES_tradnl" sz="2400" dirty="0">
                <a:latin typeface="Calibri" charset="0"/>
                <a:ea typeface="Calibri" charset="0"/>
                <a:cs typeface="Times New Roman" charset="0"/>
              </a:rPr>
              <a:t>a través de App Store de iOS, Mac App Store, Google Play y Windows Store.</a:t>
            </a:r>
          </a:p>
        </p:txBody>
      </p:sp>
    </p:spTree>
    <p:extLst>
      <p:ext uri="{BB962C8B-B14F-4D97-AF65-F5344CB8AC3E}">
        <p14:creationId xmlns:p14="http://schemas.microsoft.com/office/powerpoint/2010/main" val="2378741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Utilidad: servicios en </a:t>
            </a:r>
            <a:r>
              <a:rPr lang="es-ES" sz="4400" b="1" dirty="0" err="1" smtClean="0"/>
              <a:t>Unreal</a:t>
            </a:r>
            <a:endParaRPr lang="es-ES" sz="4400" b="1" dirty="0"/>
          </a:p>
        </p:txBody>
      </p:sp>
      <p:sp>
        <p:nvSpPr>
          <p:cNvPr id="3" name="Rectángulo 2"/>
          <p:cNvSpPr/>
          <p:nvPr/>
        </p:nvSpPr>
        <p:spPr>
          <a:xfrm>
            <a:off x="617278" y="1453050"/>
            <a:ext cx="10896600" cy="4811574"/>
          </a:xfrm>
          <a:prstGeom prst="rect">
            <a:avLst/>
          </a:prstGeom>
        </p:spPr>
        <p:txBody>
          <a:bodyPr wrap="square">
            <a:spAutoFit/>
          </a:bodyPr>
          <a:lstStyle/>
          <a:p>
            <a:pPr algn="just">
              <a:spcAft>
                <a:spcPts val="800"/>
              </a:spcAft>
            </a:pPr>
            <a:r>
              <a:rPr lang="es-ES" sz="2000" b="1" dirty="0" err="1">
                <a:latin typeface="Calibri" panose="020F0502020204030204" pitchFamily="34" charset="0"/>
                <a:ea typeface="Calibri" panose="020F0502020204030204" pitchFamily="34" charset="0"/>
                <a:cs typeface="Arial" panose="020B0604020202020204" pitchFamily="34" charset="0"/>
              </a:rPr>
              <a:t>Blueprint</a:t>
            </a:r>
            <a:r>
              <a:rPr lang="es-ES" sz="2000" b="1" dirty="0">
                <a:latin typeface="Calibri" panose="020F0502020204030204" pitchFamily="34" charset="0"/>
                <a:ea typeface="Calibri" panose="020F0502020204030204" pitchFamily="34" charset="0"/>
                <a:cs typeface="Arial" panose="020B0604020202020204" pitchFamily="34" charset="0"/>
              </a:rPr>
              <a:t> </a:t>
            </a:r>
            <a:r>
              <a:rPr lang="es-ES" sz="2000" b="1" dirty="0" err="1">
                <a:latin typeface="Calibri" panose="020F0502020204030204" pitchFamily="34" charset="0"/>
                <a:ea typeface="Calibri" panose="020F0502020204030204" pitchFamily="34" charset="0"/>
                <a:cs typeface="Arial" panose="020B0604020202020204" pitchFamily="34" charset="0"/>
              </a:rPr>
              <a:t>analytics</a:t>
            </a:r>
            <a:r>
              <a:rPr lang="es-ES" sz="2000" b="1" dirty="0">
                <a:latin typeface="Calibri" panose="020F0502020204030204" pitchFamily="34" charset="0"/>
                <a:ea typeface="Calibri" panose="020F0502020204030204" pitchFamily="34" charset="0"/>
                <a:cs typeface="Arial" panose="020B0604020202020204" pitchFamily="34" charset="0"/>
              </a:rPr>
              <a:t> </a:t>
            </a:r>
            <a:r>
              <a:rPr lang="es-ES" sz="2000" b="1" dirty="0" err="1" smtClean="0">
                <a:latin typeface="Calibri" panose="020F0502020204030204" pitchFamily="34" charset="0"/>
                <a:ea typeface="Calibri" panose="020F0502020204030204" pitchFamily="34" charset="0"/>
                <a:cs typeface="Arial" panose="020B0604020202020204" pitchFamily="34" charset="0"/>
              </a:rPr>
              <a:t>plugin</a:t>
            </a:r>
            <a:r>
              <a:rPr lang="es-ES" sz="2000" b="1" dirty="0" smtClean="0">
                <a:latin typeface="Calibri" panose="020F0502020204030204" pitchFamily="34" charset="0"/>
                <a:ea typeface="Calibri" panose="020F0502020204030204" pitchFamily="34" charset="0"/>
                <a:cs typeface="Arial" panose="020B0604020202020204" pitchFamily="34" charset="0"/>
              </a:rPr>
              <a:t>, </a:t>
            </a:r>
            <a:r>
              <a:rPr lang="es-ES" sz="2000" dirty="0" smtClean="0">
                <a:latin typeface="Calibri" panose="020F0502020204030204" pitchFamily="34" charset="0"/>
                <a:ea typeface="Calibri" panose="020F0502020204030204" pitchFamily="34" charset="0"/>
                <a:cs typeface="Arial" panose="020B0604020202020204" pitchFamily="34" charset="0"/>
              </a:rPr>
              <a:t>esta</a:t>
            </a:r>
            <a:r>
              <a:rPr lang="es-ES" sz="2000" b="1" dirty="0" smtClean="0">
                <a:latin typeface="Calibri" panose="020F0502020204030204" pitchFamily="34" charset="0"/>
                <a:ea typeface="Calibri" panose="020F0502020204030204" pitchFamily="34" charset="0"/>
                <a:cs typeface="Arial" panose="020B0604020202020204" pitchFamily="34" charset="0"/>
              </a:rPr>
              <a:t> </a:t>
            </a:r>
            <a:r>
              <a:rPr lang="es-ES" sz="2000" dirty="0" smtClean="0">
                <a:latin typeface="Calibri" panose="020F0502020204030204" pitchFamily="34" charset="0"/>
              </a:rPr>
              <a:t>API </a:t>
            </a:r>
            <a:r>
              <a:rPr lang="es-ES" sz="2000" dirty="0">
                <a:latin typeface="Calibri" panose="020F0502020204030204" pitchFamily="34" charset="0"/>
              </a:rPr>
              <a:t>está integrada en el entorno de </a:t>
            </a:r>
            <a:r>
              <a:rPr lang="es-ES" sz="2000" dirty="0" err="1">
                <a:latin typeface="Calibri" panose="020F0502020204030204" pitchFamily="34" charset="0"/>
              </a:rPr>
              <a:t>Unreal</a:t>
            </a:r>
            <a:r>
              <a:rPr lang="es-ES" sz="2000" dirty="0">
                <a:latin typeface="Calibri" panose="020F0502020204030204" pitchFamily="34" charset="0"/>
              </a:rPr>
              <a:t> </a:t>
            </a:r>
            <a:r>
              <a:rPr lang="es-ES" sz="2000" dirty="0" err="1" smtClean="0">
                <a:latin typeface="Calibri" panose="020F0502020204030204" pitchFamily="34" charset="0"/>
              </a:rPr>
              <a:t>engine</a:t>
            </a:r>
            <a:r>
              <a:rPr lang="es-ES" sz="2000" dirty="0" smtClean="0">
                <a:latin typeface="Calibri" panose="020F0502020204030204" pitchFamily="34" charset="0"/>
              </a:rPr>
              <a:t> </a:t>
            </a:r>
            <a:r>
              <a:rPr lang="es-ES" sz="2000" dirty="0">
                <a:latin typeface="Calibri" panose="020F0502020204030204" pitchFamily="34" charset="0"/>
              </a:rPr>
              <a:t>Una vez iniciado el análisis para una sesión de usuario se pueden registrar los eventos que se producen y ver su </a:t>
            </a:r>
            <a:r>
              <a:rPr lang="es-ES" sz="2000" dirty="0" err="1">
                <a:latin typeface="Calibri" panose="020F0502020204030204" pitchFamily="34" charset="0"/>
              </a:rPr>
              <a:t>frencuencia</a:t>
            </a:r>
            <a:r>
              <a:rPr lang="es-ES" sz="2000" dirty="0">
                <a:latin typeface="Calibri" panose="020F0502020204030204" pitchFamily="34" charset="0"/>
              </a:rPr>
              <a:t>, característica, atributos etc.</a:t>
            </a:r>
          </a:p>
          <a:p>
            <a:pPr algn="just">
              <a:spcAft>
                <a:spcPts val="800"/>
              </a:spcAft>
            </a:pPr>
            <a:r>
              <a:rPr lang="es-ES" sz="2000" dirty="0" smtClean="0">
                <a:latin typeface="Calibri" panose="020F0502020204030204" pitchFamily="34" charset="0"/>
              </a:rPr>
              <a:t> </a:t>
            </a:r>
          </a:p>
          <a:p>
            <a:pPr algn="just">
              <a:spcAft>
                <a:spcPts val="800"/>
              </a:spcAft>
            </a:pPr>
            <a:r>
              <a:rPr lang="es-ES" sz="2000" dirty="0" smtClean="0">
                <a:effectLst/>
                <a:latin typeface="Calibri" panose="020F0502020204030204" pitchFamily="34" charset="0"/>
                <a:ea typeface="Calibri" panose="020F0502020204030204" pitchFamily="34" charset="0"/>
                <a:cs typeface="Arial" panose="020B0604020202020204" pitchFamily="34" charset="0"/>
              </a:rPr>
              <a:t>Proveedores:</a:t>
            </a:r>
          </a:p>
          <a:p>
            <a:pPr marL="342900" indent="-342900" algn="just">
              <a:spcAft>
                <a:spcPts val="800"/>
              </a:spcAft>
              <a:buFont typeface="Arial" panose="020B0604020202020204" pitchFamily="34" charset="0"/>
              <a:buChar char="•"/>
            </a:pPr>
            <a:r>
              <a:rPr lang="es-ES" sz="2000" dirty="0" err="1" smtClean="0">
                <a:latin typeface="Calibri" panose="020F0502020204030204" pitchFamily="34" charset="0"/>
                <a:ea typeface="Calibri" panose="020F0502020204030204" pitchFamily="34" charset="0"/>
                <a:cs typeface="Arial" panose="020B0604020202020204" pitchFamily="34" charset="0"/>
              </a:rPr>
              <a:t>Apsalar</a:t>
            </a:r>
            <a:r>
              <a:rPr lang="es-ES" sz="2000" dirty="0">
                <a:latin typeface="Calibri" panose="020F0502020204030204" pitchFamily="34" charset="0"/>
                <a:ea typeface="Calibri" panose="020F0502020204030204" pitchFamily="34" charset="0"/>
                <a:cs typeface="Arial" panose="020B0604020202020204" pitchFamily="34" charset="0"/>
              </a:rPr>
              <a:t>, es el analizador para IOS, Lo más destacado es que se puede medir el retorno de la inversión para los anuncios para móviles de </a:t>
            </a:r>
            <a:r>
              <a:rPr lang="es-ES" sz="2000" dirty="0" smtClean="0">
                <a:latin typeface="Calibri" panose="020F0502020204030204" pitchFamily="34" charset="0"/>
                <a:ea typeface="Calibri" panose="020F0502020204030204" pitchFamily="34" charset="0"/>
                <a:cs typeface="Arial" panose="020B0604020202020204" pitchFamily="34" charset="0"/>
              </a:rPr>
              <a:t>Facebook</a:t>
            </a:r>
          </a:p>
          <a:p>
            <a:pPr marL="342900" indent="-342900" algn="just">
              <a:spcAft>
                <a:spcPts val="800"/>
              </a:spcAft>
              <a:buFont typeface="Arial" panose="020B0604020202020204" pitchFamily="34" charset="0"/>
              <a:buChar char="•"/>
            </a:pPr>
            <a:r>
              <a:rPr lang="es-ES" sz="2000" dirty="0" err="1" smtClean="0">
                <a:latin typeface="Calibri" panose="020F0502020204030204" pitchFamily="34" charset="0"/>
                <a:ea typeface="Calibri" panose="020F0502020204030204" pitchFamily="34" charset="0"/>
                <a:cs typeface="Arial" panose="020B0604020202020204" pitchFamily="34" charset="0"/>
              </a:rPr>
              <a:t>Flurry</a:t>
            </a:r>
            <a:r>
              <a:rPr lang="es-ES" sz="2000" dirty="0" smtClean="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analytics</a:t>
            </a:r>
            <a:r>
              <a:rPr lang="es-ES" sz="2000" dirty="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provider</a:t>
            </a:r>
            <a:r>
              <a:rPr lang="es-ES" sz="2000" dirty="0">
                <a:latin typeface="Calibri" panose="020F0502020204030204" pitchFamily="34" charset="0"/>
                <a:ea typeface="Calibri" panose="020F0502020204030204" pitchFamily="34" charset="0"/>
                <a:cs typeface="Arial" panose="020B0604020202020204" pitchFamily="34" charset="0"/>
              </a:rPr>
              <a:t>, es otro analizador gratuito para </a:t>
            </a:r>
            <a:r>
              <a:rPr lang="es-ES" sz="2000" dirty="0" smtClean="0">
                <a:latin typeface="Calibri" panose="020F0502020204030204" pitchFamily="34" charset="0"/>
                <a:ea typeface="Calibri" panose="020F0502020204030204" pitchFamily="34" charset="0"/>
                <a:cs typeface="Arial" panose="020B0604020202020204" pitchFamily="34" charset="0"/>
              </a:rPr>
              <a:t>IOS</a:t>
            </a:r>
          </a:p>
          <a:p>
            <a:pPr marL="342900" indent="-342900" algn="just">
              <a:spcAft>
                <a:spcPts val="800"/>
              </a:spcAft>
              <a:buFont typeface="Arial" panose="020B0604020202020204" pitchFamily="34" charset="0"/>
              <a:buChar char="•"/>
            </a:pPr>
            <a:r>
              <a:rPr lang="es-ES" sz="2000" dirty="0" smtClean="0">
                <a:latin typeface="Calibri" panose="020F0502020204030204" pitchFamily="34" charset="0"/>
                <a:ea typeface="Calibri" panose="020F0502020204030204" pitchFamily="34" charset="0"/>
                <a:cs typeface="Arial" panose="020B0604020202020204" pitchFamily="34" charset="0"/>
              </a:rPr>
              <a:t>File </a:t>
            </a:r>
            <a:r>
              <a:rPr lang="es-ES" sz="2000" dirty="0" err="1">
                <a:latin typeface="Calibri" panose="020F0502020204030204" pitchFamily="34" charset="0"/>
                <a:ea typeface="Calibri" panose="020F0502020204030204" pitchFamily="34" charset="0"/>
                <a:cs typeface="Arial" panose="020B0604020202020204" pitchFamily="34" charset="0"/>
              </a:rPr>
              <a:t>logging</a:t>
            </a:r>
            <a:r>
              <a:rPr lang="es-ES" sz="2000" dirty="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analytics</a:t>
            </a:r>
            <a:r>
              <a:rPr lang="es-ES" sz="2000" dirty="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provider</a:t>
            </a:r>
            <a:r>
              <a:rPr lang="es-ES" sz="2000" dirty="0">
                <a:latin typeface="Calibri" panose="020F0502020204030204" pitchFamily="34" charset="0"/>
                <a:ea typeface="Calibri" panose="020F0502020204030204" pitchFamily="34" charset="0"/>
                <a:cs typeface="Arial" panose="020B0604020202020204" pitchFamily="34" charset="0"/>
              </a:rPr>
              <a:t>, se utiliza para escribir las llamadas de la API de análisis en el disco en formato </a:t>
            </a:r>
            <a:r>
              <a:rPr lang="es-ES" sz="2000" dirty="0" smtClean="0">
                <a:latin typeface="Calibri" panose="020F0502020204030204" pitchFamily="34" charset="0"/>
                <a:ea typeface="Calibri" panose="020F0502020204030204" pitchFamily="34" charset="0"/>
                <a:cs typeface="Arial" panose="020B0604020202020204" pitchFamily="34" charset="0"/>
              </a:rPr>
              <a:t>JSON</a:t>
            </a:r>
          </a:p>
          <a:p>
            <a:pPr marL="342900" indent="-342900" algn="just">
              <a:spcAft>
                <a:spcPts val="800"/>
              </a:spcAft>
              <a:buFont typeface="Arial" panose="020B0604020202020204" pitchFamily="34" charset="0"/>
              <a:buChar char="•"/>
            </a:pPr>
            <a:r>
              <a:rPr lang="es-ES" sz="2000" dirty="0" err="1" smtClean="0">
                <a:latin typeface="Calibri" panose="020F0502020204030204" pitchFamily="34" charset="0"/>
                <a:ea typeface="Calibri" panose="020F0502020204030204" pitchFamily="34" charset="0"/>
                <a:cs typeface="Arial" panose="020B0604020202020204" pitchFamily="34" charset="0"/>
              </a:rPr>
              <a:t>Multicast</a:t>
            </a:r>
            <a:r>
              <a:rPr lang="es-ES" sz="2000" dirty="0" smtClean="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analytics</a:t>
            </a:r>
            <a:r>
              <a:rPr lang="es-ES" sz="2000" dirty="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provider</a:t>
            </a:r>
            <a:r>
              <a:rPr lang="es-ES" sz="2000" dirty="0">
                <a:latin typeface="Calibri" panose="020F0502020204030204" pitchFamily="34" charset="0"/>
                <a:ea typeface="Calibri" panose="020F0502020204030204" pitchFamily="34" charset="0"/>
                <a:cs typeface="Arial" panose="020B0604020202020204" pitchFamily="34" charset="0"/>
              </a:rPr>
              <a:t>, permite utilizar varios proveedores a la vez sin necesidad de ejecutarlos manualmente</a:t>
            </a:r>
            <a:endParaRPr lang="es-ES" sz="2000" dirty="0" smtClean="0">
              <a:effectLst/>
              <a:latin typeface="Calibri" panose="020F0502020204030204" pitchFamily="34" charset="0"/>
              <a:ea typeface="Calibri" panose="020F0502020204030204" pitchFamily="34" charset="0"/>
              <a:cs typeface="Arial" panose="020B0604020202020204" pitchFamily="34" charset="0"/>
            </a:endParaRPr>
          </a:p>
          <a:p>
            <a:pPr algn="just">
              <a:spcAft>
                <a:spcPts val="800"/>
              </a:spcAft>
            </a:pPr>
            <a:endParaRPr lang="es-E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25839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Programación: lenguaje en </a:t>
            </a:r>
            <a:r>
              <a:rPr lang="es-ES" sz="4400" b="1" dirty="0" err="1" smtClean="0"/>
              <a:t>Unity</a:t>
            </a:r>
            <a:endParaRPr lang="es-ES" sz="4400" b="1" dirty="0"/>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687387" y="2661210"/>
            <a:ext cx="3562350" cy="2466659"/>
          </a:xfrm>
          <a:prstGeom prst="rect">
            <a:avLst/>
          </a:prstGeom>
        </p:spPr>
      </p:pic>
      <p:sp>
        <p:nvSpPr>
          <p:cNvPr id="4" name="CuadroTexto 3"/>
          <p:cNvSpPr txBox="1"/>
          <p:nvPr/>
        </p:nvSpPr>
        <p:spPr>
          <a:xfrm>
            <a:off x="4821237" y="2063270"/>
            <a:ext cx="6878120" cy="3662541"/>
          </a:xfrm>
          <a:prstGeom prst="rect">
            <a:avLst/>
          </a:prstGeom>
          <a:noFill/>
        </p:spPr>
        <p:txBody>
          <a:bodyPr wrap="square" rtlCol="0">
            <a:spAutoFit/>
          </a:bodyPr>
          <a:lstStyle/>
          <a:p>
            <a:r>
              <a:rPr lang="es-ES_tradnl" sz="2400" b="1" dirty="0">
                <a:latin typeface="Calibri" panose="020F0502020204030204" pitchFamily="34" charset="0"/>
              </a:rPr>
              <a:t>C#</a:t>
            </a:r>
            <a:r>
              <a:rPr lang="es-ES_tradnl" sz="2400" dirty="0">
                <a:latin typeface="Calibri" panose="020F0502020204030204" pitchFamily="34" charset="0"/>
              </a:rPr>
              <a:t>: Es el lenguaje que prima el propio motor de juegos </a:t>
            </a:r>
            <a:r>
              <a:rPr lang="es-ES_tradnl" sz="2400" dirty="0" err="1">
                <a:latin typeface="Calibri" panose="020F0502020204030204" pitchFamily="34" charset="0"/>
              </a:rPr>
              <a:t>Unity</a:t>
            </a:r>
            <a:r>
              <a:rPr lang="es-ES_tradnl" sz="2400" dirty="0">
                <a:latin typeface="Calibri" panose="020F0502020204030204" pitchFamily="34" charset="0"/>
              </a:rPr>
              <a:t>, ya que le da un soporte especial y basa toda su documentación en él</a:t>
            </a:r>
            <a:r>
              <a:rPr lang="es-ES_tradnl" sz="2400" dirty="0" smtClean="0">
                <a:latin typeface="Calibri" panose="020F0502020204030204" pitchFamily="34" charset="0"/>
              </a:rPr>
              <a:t>.</a:t>
            </a:r>
          </a:p>
          <a:p>
            <a:endParaRPr lang="es-ES_tradnl" sz="2400" dirty="0" smtClean="0">
              <a:latin typeface="Calibri" panose="020F0502020204030204" pitchFamily="34" charset="0"/>
            </a:endParaRPr>
          </a:p>
          <a:p>
            <a:r>
              <a:rPr lang="es-ES_tradnl" sz="2400" dirty="0">
                <a:latin typeface="Calibri" panose="020F0502020204030204" pitchFamily="34" charset="0"/>
              </a:rPr>
              <a:t> </a:t>
            </a:r>
            <a:r>
              <a:rPr lang="es-ES_tradnl" sz="2400" b="1" dirty="0" err="1">
                <a:latin typeface="Calibri" panose="020F0502020204030204" pitchFamily="34" charset="0"/>
              </a:rPr>
              <a:t>Boo</a:t>
            </a:r>
            <a:r>
              <a:rPr lang="es-ES_tradnl" sz="2400" dirty="0">
                <a:latin typeface="Calibri" panose="020F0502020204030204" pitchFamily="34" charset="0"/>
              </a:rPr>
              <a:t>: </a:t>
            </a:r>
            <a:r>
              <a:rPr lang="es-ES" sz="2400" dirty="0">
                <a:latin typeface="Calibri" panose="020F0502020204030204" pitchFamily="34" charset="0"/>
              </a:rPr>
              <a:t>Lenguaje de programación orientado a objetos</a:t>
            </a:r>
            <a:r>
              <a:rPr lang="es-ES_tradnl" sz="2400" dirty="0" smtClean="0">
                <a:effectLst/>
                <a:latin typeface="Calibri" panose="020F0502020204030204" pitchFamily="34" charset="0"/>
              </a:rPr>
              <a:t> inspirado en Python. Poco soporte.</a:t>
            </a:r>
          </a:p>
          <a:p>
            <a:endParaRPr lang="es-ES_tradnl" sz="2400" dirty="0" smtClean="0">
              <a:effectLst/>
              <a:latin typeface="Calibri" panose="020F0502020204030204" pitchFamily="34" charset="0"/>
            </a:endParaRPr>
          </a:p>
          <a:p>
            <a:r>
              <a:rPr lang="es-ES_tradnl" sz="2400" b="1" dirty="0" err="1">
                <a:latin typeface="Calibri" panose="020F0502020204030204" pitchFamily="34" charset="0"/>
              </a:rPr>
              <a:t>Unity</a:t>
            </a:r>
            <a:r>
              <a:rPr lang="es-ES_tradnl" sz="2400" b="1" dirty="0">
                <a:latin typeface="Calibri" panose="020F0502020204030204" pitchFamily="34" charset="0"/>
              </a:rPr>
              <a:t> Scripting</a:t>
            </a:r>
            <a:r>
              <a:rPr lang="es-ES_tradnl" sz="2400" dirty="0">
                <a:latin typeface="Calibri" panose="020F0502020204030204" pitchFamily="34" charset="0"/>
              </a:rPr>
              <a:t>  </a:t>
            </a:r>
            <a:r>
              <a:rPr lang="es-ES_tradnl" sz="2400" dirty="0" smtClean="0">
                <a:latin typeface="Calibri" panose="020F0502020204030204" pitchFamily="34" charset="0"/>
              </a:rPr>
              <a:t>basado en </a:t>
            </a:r>
            <a:r>
              <a:rPr lang="es-ES_tradnl" sz="2400" dirty="0" err="1" smtClean="0">
                <a:latin typeface="Calibri" panose="020F0502020204030204" pitchFamily="34" charset="0"/>
              </a:rPr>
              <a:t>Javascript</a:t>
            </a:r>
            <a:r>
              <a:rPr lang="es-ES_tradnl" sz="2400" dirty="0">
                <a:latin typeface="Calibri" panose="020F0502020204030204" pitchFamily="34" charset="0"/>
              </a:rPr>
              <a:t>. E</a:t>
            </a:r>
            <a:r>
              <a:rPr lang="es-ES_tradnl" sz="2400" dirty="0" smtClean="0">
                <a:latin typeface="Calibri" panose="020F0502020204030204" pitchFamily="34" charset="0"/>
              </a:rPr>
              <a:t>stá </a:t>
            </a:r>
            <a:r>
              <a:rPr lang="es-ES_tradnl" sz="2400" dirty="0">
                <a:latin typeface="Calibri" panose="020F0502020204030204" pitchFamily="34" charset="0"/>
              </a:rPr>
              <a:t>lejos de las cifras de </a:t>
            </a:r>
            <a:r>
              <a:rPr lang="es-ES_tradnl" sz="2400" dirty="0" smtClean="0">
                <a:latin typeface="Calibri" panose="020F0502020204030204" pitchFamily="34" charset="0"/>
              </a:rPr>
              <a:t>C#. Poca </a:t>
            </a:r>
            <a:r>
              <a:rPr lang="es-ES_tradnl" sz="2400" dirty="0" err="1" smtClean="0">
                <a:latin typeface="Calibri" panose="020F0502020204030204" pitchFamily="34" charset="0"/>
              </a:rPr>
              <a:t>documentaci</a:t>
            </a:r>
            <a:r>
              <a:rPr lang="es-ES" sz="2400" dirty="0" err="1" smtClean="0">
                <a:latin typeface="Calibri" panose="020F0502020204030204" pitchFamily="34" charset="0"/>
              </a:rPr>
              <a:t>ón</a:t>
            </a:r>
            <a:r>
              <a:rPr lang="es-ES" sz="2400" dirty="0" smtClean="0">
                <a:latin typeface="Calibri" panose="020F0502020204030204" pitchFamily="34" charset="0"/>
              </a:rPr>
              <a:t> oficial.</a:t>
            </a:r>
          </a:p>
          <a:p>
            <a:endParaRPr lang="es-ES_tradnl" dirty="0">
              <a:latin typeface="Calibri" panose="020F0502020204030204" pitchFamily="34" charset="0"/>
            </a:endParaRPr>
          </a:p>
        </p:txBody>
      </p:sp>
    </p:spTree>
    <p:extLst>
      <p:ext uri="{BB962C8B-B14F-4D97-AF65-F5344CB8AC3E}">
        <p14:creationId xmlns:p14="http://schemas.microsoft.com/office/powerpoint/2010/main" val="1404079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799" y="44898"/>
            <a:ext cx="11267557" cy="970450"/>
          </a:xfrm>
        </p:spPr>
        <p:txBody>
          <a:bodyPr>
            <a:normAutofit/>
          </a:bodyPr>
          <a:lstStyle/>
          <a:p>
            <a:r>
              <a:rPr lang="es-ES" sz="4400" b="1" dirty="0" smtClean="0"/>
              <a:t>Programación: lenguaje en </a:t>
            </a:r>
            <a:r>
              <a:rPr lang="es-ES" sz="4400" b="1" dirty="0" err="1" smtClean="0"/>
              <a:t>Unreal</a:t>
            </a:r>
            <a:endParaRPr lang="es-ES" sz="4400" b="1" dirty="0"/>
          </a:p>
        </p:txBody>
      </p:sp>
      <p:pic>
        <p:nvPicPr>
          <p:cNvPr id="3" name="Imagen 2" descr="image alt text"/>
          <p:cNvPicPr/>
          <p:nvPr/>
        </p:nvPicPr>
        <p:blipFill>
          <a:blip r:embed="rId2">
            <a:extLst>
              <a:ext uri="{28A0092B-C50C-407E-A947-70E740481C1C}">
                <a14:useLocalDpi xmlns:a14="http://schemas.microsoft.com/office/drawing/2010/main" val="0"/>
              </a:ext>
            </a:extLst>
          </a:blip>
          <a:srcRect/>
          <a:stretch>
            <a:fillRect/>
          </a:stretch>
        </p:blipFill>
        <p:spPr bwMode="auto">
          <a:xfrm>
            <a:off x="2952748" y="3512750"/>
            <a:ext cx="6581257" cy="3165792"/>
          </a:xfrm>
          <a:prstGeom prst="rect">
            <a:avLst/>
          </a:prstGeom>
          <a:noFill/>
          <a:ln>
            <a:noFill/>
          </a:ln>
        </p:spPr>
      </p:pic>
      <p:sp>
        <p:nvSpPr>
          <p:cNvPr id="4" name="Rectángulo 3"/>
          <p:cNvSpPr/>
          <p:nvPr/>
        </p:nvSpPr>
        <p:spPr>
          <a:xfrm>
            <a:off x="812799" y="1326074"/>
            <a:ext cx="10861157" cy="1015663"/>
          </a:xfrm>
          <a:prstGeom prst="rect">
            <a:avLst/>
          </a:prstGeom>
        </p:spPr>
        <p:txBody>
          <a:bodyPr wrap="square">
            <a:spAutoFit/>
          </a:bodyPr>
          <a:lstStyle/>
          <a:p>
            <a:r>
              <a:rPr lang="es-ES" sz="2000" dirty="0" smtClean="0">
                <a:latin typeface="Calibri" panose="020F0502020204030204" pitchFamily="34" charset="0"/>
                <a:ea typeface="Calibri" panose="020F0502020204030204" pitchFamily="34" charset="0"/>
                <a:cs typeface="Arial" panose="020B0604020202020204" pitchFamily="34" charset="0"/>
              </a:rPr>
              <a:t>Nos permite </a:t>
            </a:r>
            <a:r>
              <a:rPr lang="es-ES" sz="2000" dirty="0">
                <a:latin typeface="Calibri" panose="020F0502020204030204" pitchFamily="34" charset="0"/>
                <a:ea typeface="Calibri" panose="020F0502020204030204" pitchFamily="34" charset="0"/>
                <a:cs typeface="Arial" panose="020B0604020202020204" pitchFamily="34" charset="0"/>
              </a:rPr>
              <a:t>utilizar código C++ plano, sin depender de las librerías que nos proporciona el motor además, nos permite controlar de forma muy minuciosa la gestión de memoria dentro del desarrollo de nuestro juego</a:t>
            </a:r>
            <a:endParaRPr lang="es-ES" sz="2000" dirty="0"/>
          </a:p>
        </p:txBody>
      </p:sp>
      <p:sp>
        <p:nvSpPr>
          <p:cNvPr id="5" name="Rectángulo 4"/>
          <p:cNvSpPr/>
          <p:nvPr/>
        </p:nvSpPr>
        <p:spPr>
          <a:xfrm>
            <a:off x="812799" y="2652464"/>
            <a:ext cx="10655301" cy="707886"/>
          </a:xfrm>
          <a:prstGeom prst="rect">
            <a:avLst/>
          </a:prstGeom>
        </p:spPr>
        <p:txBody>
          <a:bodyPr wrap="square">
            <a:spAutoFit/>
          </a:bodyPr>
          <a:lstStyle/>
          <a:p>
            <a:r>
              <a:rPr lang="es-ES" sz="2000" dirty="0" smtClean="0">
                <a:latin typeface="Calibri" panose="020F0502020204030204" pitchFamily="34" charset="0"/>
                <a:ea typeface="Calibri" panose="020F0502020204030204" pitchFamily="34" charset="0"/>
                <a:cs typeface="Arial" panose="020B0604020202020204" pitchFamily="34" charset="0"/>
              </a:rPr>
              <a:t>Sistema </a:t>
            </a:r>
            <a:r>
              <a:rPr lang="es-ES" sz="2000" dirty="0">
                <a:latin typeface="Calibri" panose="020F0502020204030204" pitchFamily="34" charset="0"/>
                <a:ea typeface="Calibri" panose="020F0502020204030204" pitchFamily="34" charset="0"/>
                <a:cs typeface="Arial" panose="020B0604020202020204" pitchFamily="34" charset="0"/>
              </a:rPr>
              <a:t>de scripting visual llamado </a:t>
            </a:r>
            <a:r>
              <a:rPr lang="es-ES" sz="2000" dirty="0" err="1">
                <a:latin typeface="Calibri" panose="020F0502020204030204" pitchFamily="34" charset="0"/>
                <a:ea typeface="Calibri" panose="020F0502020204030204" pitchFamily="34" charset="0"/>
                <a:cs typeface="Arial" panose="020B0604020202020204" pitchFamily="34" charset="0"/>
              </a:rPr>
              <a:t>Blueprint</a:t>
            </a:r>
            <a:r>
              <a:rPr lang="es-ES" sz="2000" dirty="0">
                <a:latin typeface="Calibri" panose="020F0502020204030204" pitchFamily="34" charset="0"/>
                <a:ea typeface="Calibri" panose="020F0502020204030204" pitchFamily="34" charset="0"/>
                <a:cs typeface="Arial" panose="020B0604020202020204" pitchFamily="34" charset="0"/>
              </a:rPr>
              <a:t> Scripting, el cual nos permite realizar tareas de programación desde un entorno visual con solo </a:t>
            </a:r>
            <a:r>
              <a:rPr lang="es-ES" sz="2000" dirty="0" err="1">
                <a:latin typeface="Calibri" panose="020F0502020204030204" pitchFamily="34" charset="0"/>
                <a:ea typeface="Calibri" panose="020F0502020204030204" pitchFamily="34" charset="0"/>
                <a:cs typeface="Arial" panose="020B0604020202020204" pitchFamily="34" charset="0"/>
              </a:rPr>
              <a:t>clickar</a:t>
            </a:r>
            <a:r>
              <a:rPr lang="es-ES" sz="2000" dirty="0">
                <a:latin typeface="Calibri" panose="020F0502020204030204" pitchFamily="34" charset="0"/>
                <a:ea typeface="Calibri" panose="020F0502020204030204" pitchFamily="34" charset="0"/>
                <a:cs typeface="Arial" panose="020B0604020202020204" pitchFamily="34" charset="0"/>
              </a:rPr>
              <a:t> y arrastrar nodos</a:t>
            </a:r>
            <a:endParaRPr lang="es-ES" sz="2000" dirty="0"/>
          </a:p>
        </p:txBody>
      </p:sp>
    </p:spTree>
    <p:extLst>
      <p:ext uri="{BB962C8B-B14F-4D97-AF65-F5344CB8AC3E}">
        <p14:creationId xmlns:p14="http://schemas.microsoft.com/office/powerpoint/2010/main" val="3511969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54000"/>
            <a:ext cx="10353762" cy="970450"/>
          </a:xfrm>
        </p:spPr>
        <p:txBody>
          <a:bodyPr>
            <a:normAutofit/>
          </a:bodyPr>
          <a:lstStyle/>
          <a:p>
            <a:r>
              <a:rPr lang="es-ES" sz="4400" b="1" dirty="0" smtClean="0"/>
              <a:t>Descripción de </a:t>
            </a:r>
            <a:r>
              <a:rPr lang="es-ES" sz="4400" b="1" dirty="0" err="1" smtClean="0"/>
              <a:t>Unity</a:t>
            </a:r>
            <a:endParaRPr lang="es-ES" sz="4400" b="1" dirty="0"/>
          </a:p>
        </p:txBody>
      </p:sp>
      <p:sp>
        <p:nvSpPr>
          <p:cNvPr id="6" name="Rectángulo 5"/>
          <p:cNvSpPr/>
          <p:nvPr/>
        </p:nvSpPr>
        <p:spPr>
          <a:xfrm>
            <a:off x="913794" y="1606034"/>
            <a:ext cx="10681305" cy="4524315"/>
          </a:xfrm>
          <a:prstGeom prst="rect">
            <a:avLst/>
          </a:prstGeom>
        </p:spPr>
        <p:txBody>
          <a:bodyPr wrap="square">
            <a:spAutoFit/>
          </a:bodyPr>
          <a:lstStyle/>
          <a:p>
            <a:r>
              <a:rPr lang="es-ES" sz="2400" dirty="0" err="1">
                <a:latin typeface="Calibri" panose="020F0502020204030204" pitchFamily="34" charset="0"/>
                <a:ea typeface="Calibri" panose="020F0502020204030204" pitchFamily="34" charset="0"/>
                <a:cs typeface="Arial" panose="020B0604020202020204" pitchFamily="34" charset="0"/>
              </a:rPr>
              <a:t>Unity</a:t>
            </a:r>
            <a:r>
              <a:rPr lang="es-ES" sz="2400" dirty="0">
                <a:latin typeface="Calibri" panose="020F0502020204030204" pitchFamily="34" charset="0"/>
                <a:ea typeface="Calibri" panose="020F0502020204030204" pitchFamily="34" charset="0"/>
                <a:cs typeface="Arial" panose="020B0604020202020204" pitchFamily="34" charset="0"/>
              </a:rPr>
              <a:t> Technologies fue </a:t>
            </a:r>
            <a:r>
              <a:rPr lang="es-ES" sz="2400" b="1" dirty="0">
                <a:latin typeface="Calibri" panose="020F0502020204030204" pitchFamily="34" charset="0"/>
                <a:ea typeface="Calibri" panose="020F0502020204030204" pitchFamily="34" charset="0"/>
                <a:cs typeface="Arial" panose="020B0604020202020204" pitchFamily="34" charset="0"/>
              </a:rPr>
              <a:t>fundada en </a:t>
            </a:r>
            <a:r>
              <a:rPr lang="es-ES" sz="2400" b="1" dirty="0" smtClean="0">
                <a:latin typeface="Calibri" panose="020F0502020204030204" pitchFamily="34" charset="0"/>
                <a:ea typeface="Calibri" panose="020F0502020204030204" pitchFamily="34" charset="0"/>
                <a:cs typeface="Arial" panose="020B0604020202020204" pitchFamily="34" charset="0"/>
              </a:rPr>
              <a:t>2004</a:t>
            </a:r>
          </a:p>
          <a:p>
            <a:endParaRPr lang="es-ES" sz="2400" b="1" dirty="0">
              <a:latin typeface="Calibri" panose="020F0502020204030204" pitchFamily="34" charset="0"/>
              <a:ea typeface="Calibri" panose="020F0502020204030204" pitchFamily="34" charset="0"/>
              <a:cs typeface="Arial" panose="020B0604020202020204" pitchFamily="34" charset="0"/>
            </a:endParaRPr>
          </a:p>
          <a:p>
            <a:r>
              <a:rPr lang="es-ES" sz="2400" dirty="0" smtClean="0">
                <a:latin typeface="Calibri" panose="020F0502020204030204" pitchFamily="34" charset="0"/>
                <a:ea typeface="Calibri" panose="020F0502020204030204" pitchFamily="34" charset="0"/>
                <a:cs typeface="Arial" panose="020B0604020202020204" pitchFamily="34" charset="0"/>
              </a:rPr>
              <a:t>Su éxito se debe en parte al </a:t>
            </a:r>
            <a:r>
              <a:rPr lang="es-ES" sz="2400" b="1" dirty="0">
                <a:latin typeface="Calibri" panose="020F0502020204030204" pitchFamily="34" charset="0"/>
                <a:ea typeface="Calibri" panose="020F0502020204030204" pitchFamily="34" charset="0"/>
                <a:cs typeface="Arial" panose="020B0604020202020204" pitchFamily="34" charset="0"/>
              </a:rPr>
              <a:t>enfoque</a:t>
            </a:r>
            <a:r>
              <a:rPr lang="es-ES" sz="2400" dirty="0">
                <a:latin typeface="Calibri" panose="020F0502020204030204" pitchFamily="34" charset="0"/>
                <a:ea typeface="Calibri" panose="020F0502020204030204" pitchFamily="34" charset="0"/>
                <a:cs typeface="Arial" panose="020B0604020202020204" pitchFamily="34" charset="0"/>
              </a:rPr>
              <a:t> en las necesidades de los </a:t>
            </a:r>
            <a:r>
              <a:rPr lang="es-ES" sz="2400" b="1" dirty="0">
                <a:latin typeface="Calibri" panose="020F0502020204030204" pitchFamily="34" charset="0"/>
                <a:ea typeface="Calibri" panose="020F0502020204030204" pitchFamily="34" charset="0"/>
                <a:cs typeface="Arial" panose="020B0604020202020204" pitchFamily="34" charset="0"/>
              </a:rPr>
              <a:t>desarrolladores </a:t>
            </a:r>
            <a:r>
              <a:rPr lang="es-ES" sz="2400" b="1" dirty="0" smtClean="0">
                <a:latin typeface="Calibri" panose="020F0502020204030204" pitchFamily="34" charset="0"/>
                <a:ea typeface="Calibri" panose="020F0502020204030204" pitchFamily="34" charset="0"/>
                <a:cs typeface="Arial" panose="020B0604020202020204" pitchFamily="34" charset="0"/>
              </a:rPr>
              <a:t>independientes</a:t>
            </a:r>
          </a:p>
          <a:p>
            <a:endParaRPr lang="es-ES" sz="2400" b="1" dirty="0">
              <a:latin typeface="Calibri" panose="020F0502020204030204" pitchFamily="34" charset="0"/>
              <a:cs typeface="Arial" panose="020B0604020202020204" pitchFamily="34" charset="0"/>
            </a:endParaRPr>
          </a:p>
          <a:p>
            <a:r>
              <a:rPr lang="es-ES" sz="2400" dirty="0" smtClean="0">
                <a:latin typeface="Calibri" panose="020F0502020204030204" pitchFamily="34" charset="0"/>
              </a:rPr>
              <a:t>Última versión es </a:t>
            </a:r>
            <a:r>
              <a:rPr lang="es-ES" sz="2400" dirty="0" err="1" smtClean="0">
                <a:latin typeface="Calibri" panose="020F0502020204030204" pitchFamily="34" charset="0"/>
              </a:rPr>
              <a:t>Unity</a:t>
            </a:r>
            <a:r>
              <a:rPr lang="es-ES" sz="2400" dirty="0" smtClean="0">
                <a:latin typeface="Calibri" panose="020F0502020204030204" pitchFamily="34" charset="0"/>
              </a:rPr>
              <a:t> </a:t>
            </a:r>
            <a:r>
              <a:rPr lang="es-ES" sz="2400" dirty="0">
                <a:latin typeface="Calibri" panose="020F0502020204030204" pitchFamily="34" charset="0"/>
              </a:rPr>
              <a:t>5 lanzada a principios de </a:t>
            </a:r>
            <a:r>
              <a:rPr lang="es-ES" sz="2400" dirty="0" smtClean="0">
                <a:latin typeface="Calibri" panose="020F0502020204030204" pitchFamily="34" charset="0"/>
              </a:rPr>
              <a:t>2015</a:t>
            </a:r>
          </a:p>
          <a:p>
            <a:endParaRPr lang="es-ES" sz="2400" dirty="0">
              <a:latin typeface="Calibri" panose="020F0502020204030204" pitchFamily="34" charset="0"/>
            </a:endParaRPr>
          </a:p>
          <a:p>
            <a:r>
              <a:rPr lang="es-ES" sz="2400" dirty="0" smtClean="0">
                <a:latin typeface="Calibri" panose="020F0502020204030204" pitchFamily="34" charset="0"/>
              </a:rPr>
              <a:t>Utiliza </a:t>
            </a:r>
            <a:r>
              <a:rPr lang="es-ES" sz="2400" dirty="0">
                <a:latin typeface="Calibri" panose="020F0502020204030204" pitchFamily="34" charset="0"/>
              </a:rPr>
              <a:t>Direct3D </a:t>
            </a:r>
            <a:r>
              <a:rPr lang="es-ES" sz="2400" dirty="0" smtClean="0">
                <a:latin typeface="Calibri" panose="020F0502020204030204" pitchFamily="34" charset="0"/>
              </a:rPr>
              <a:t>en Windows, </a:t>
            </a:r>
            <a:r>
              <a:rPr lang="es-ES" sz="2400" dirty="0" err="1">
                <a:latin typeface="Calibri" panose="020F0502020204030204" pitchFamily="34" charset="0"/>
              </a:rPr>
              <a:t>OpenGL</a:t>
            </a:r>
            <a:r>
              <a:rPr lang="es-ES" sz="2400" dirty="0">
                <a:latin typeface="Calibri" panose="020F0502020204030204" pitchFamily="34" charset="0"/>
              </a:rPr>
              <a:t> </a:t>
            </a:r>
            <a:r>
              <a:rPr lang="es-ES" sz="2400" dirty="0" smtClean="0">
                <a:latin typeface="Calibri" panose="020F0502020204030204" pitchFamily="34" charset="0"/>
              </a:rPr>
              <a:t>en </a:t>
            </a:r>
            <a:r>
              <a:rPr lang="es-ES" sz="2400" dirty="0">
                <a:latin typeface="Calibri" panose="020F0502020204030204" pitchFamily="34" charset="0"/>
              </a:rPr>
              <a:t>Mac y </a:t>
            </a:r>
            <a:r>
              <a:rPr lang="es-ES" sz="2400" dirty="0" smtClean="0">
                <a:latin typeface="Calibri" panose="020F0502020204030204" pitchFamily="34" charset="0"/>
              </a:rPr>
              <a:t>Linux, </a:t>
            </a:r>
            <a:r>
              <a:rPr lang="es-ES" sz="2400" dirty="0" err="1">
                <a:latin typeface="Calibri" panose="020F0502020204030204" pitchFamily="34" charset="0"/>
              </a:rPr>
              <a:t>OpenGL</a:t>
            </a:r>
            <a:r>
              <a:rPr lang="es-ES" sz="2400" dirty="0">
                <a:latin typeface="Calibri" panose="020F0502020204030204" pitchFamily="34" charset="0"/>
              </a:rPr>
              <a:t> ES </a:t>
            </a:r>
            <a:r>
              <a:rPr lang="es-ES" sz="2400" dirty="0" smtClean="0">
                <a:latin typeface="Calibri" panose="020F0502020204030204" pitchFamily="34" charset="0"/>
              </a:rPr>
              <a:t>en </a:t>
            </a:r>
            <a:r>
              <a:rPr lang="es-ES" sz="2400" dirty="0">
                <a:latin typeface="Calibri" panose="020F0502020204030204" pitchFamily="34" charset="0"/>
              </a:rPr>
              <a:t>Android </a:t>
            </a:r>
            <a:r>
              <a:rPr lang="es-ES" sz="2400" dirty="0" smtClean="0">
                <a:latin typeface="Calibri" panose="020F0502020204030204" pitchFamily="34" charset="0"/>
              </a:rPr>
              <a:t>e iOS </a:t>
            </a:r>
            <a:r>
              <a:rPr lang="es-ES" sz="2400" dirty="0">
                <a:latin typeface="Calibri" panose="020F0502020204030204" pitchFamily="34" charset="0"/>
              </a:rPr>
              <a:t>e interfaces propietarias </a:t>
            </a:r>
            <a:r>
              <a:rPr lang="es-ES" sz="2400" dirty="0" smtClean="0">
                <a:latin typeface="Calibri" panose="020F0502020204030204" pitchFamily="34" charset="0"/>
              </a:rPr>
              <a:t>para Wii</a:t>
            </a:r>
          </a:p>
          <a:p>
            <a:endParaRPr lang="es-ES" sz="2400" dirty="0">
              <a:latin typeface="Calibri" panose="020F0502020204030204" pitchFamily="34" charset="0"/>
            </a:endParaRPr>
          </a:p>
          <a:p>
            <a:r>
              <a:rPr lang="es-ES" sz="2400" dirty="0" smtClean="0">
                <a:latin typeface="Calibri" panose="020F0502020204030204" pitchFamily="34" charset="0"/>
              </a:rPr>
              <a:t>Incluye </a:t>
            </a:r>
            <a:r>
              <a:rPr lang="es-ES" sz="2400" dirty="0" err="1">
                <a:latin typeface="Calibri" panose="020F0502020204030204" pitchFamily="34" charset="0"/>
              </a:rPr>
              <a:t>Unity</a:t>
            </a:r>
            <a:r>
              <a:rPr lang="es-ES" sz="2400" dirty="0">
                <a:latin typeface="Calibri" panose="020F0502020204030204" pitchFamily="34" charset="0"/>
              </a:rPr>
              <a:t> </a:t>
            </a:r>
            <a:r>
              <a:rPr lang="es-ES" sz="2400" dirty="0" err="1">
                <a:latin typeface="Calibri" panose="020F0502020204030204" pitchFamily="34" charset="0"/>
              </a:rPr>
              <a:t>Asset</a:t>
            </a:r>
            <a:r>
              <a:rPr lang="es-ES" sz="2400" dirty="0">
                <a:latin typeface="Calibri" panose="020F0502020204030204" pitchFamily="34" charset="0"/>
              </a:rPr>
              <a:t> </a:t>
            </a:r>
            <a:r>
              <a:rPr lang="es-ES" sz="2400" dirty="0" smtClean="0">
                <a:latin typeface="Calibri" panose="020F0502020204030204" pitchFamily="34" charset="0"/>
              </a:rPr>
              <a:t>Server, para el control </a:t>
            </a:r>
            <a:r>
              <a:rPr lang="es-ES" sz="2400" dirty="0">
                <a:latin typeface="Calibri" panose="020F0502020204030204" pitchFamily="34" charset="0"/>
              </a:rPr>
              <a:t>de versiones </a:t>
            </a:r>
            <a:r>
              <a:rPr lang="es-ES" sz="2400" dirty="0" smtClean="0">
                <a:latin typeface="Calibri" panose="020F0502020204030204" pitchFamily="34" charset="0"/>
              </a:rPr>
              <a:t>de los </a:t>
            </a:r>
            <a:r>
              <a:rPr lang="es-ES" sz="2400" dirty="0" err="1">
                <a:latin typeface="Calibri" panose="020F0502020204030204" pitchFamily="34" charset="0"/>
              </a:rPr>
              <a:t>assets</a:t>
            </a:r>
            <a:r>
              <a:rPr lang="es-ES" sz="2400" dirty="0">
                <a:latin typeface="Calibri" panose="020F0502020204030204" pitchFamily="34" charset="0"/>
              </a:rPr>
              <a:t> de juego y scripts, utilizando </a:t>
            </a:r>
            <a:r>
              <a:rPr lang="es-ES" sz="2400" dirty="0" err="1">
                <a:latin typeface="Calibri" panose="020F0502020204030204" pitchFamily="34" charset="0"/>
              </a:rPr>
              <a:t>PostgreSQL</a:t>
            </a:r>
            <a:r>
              <a:rPr lang="es-ES" sz="2400" dirty="0">
                <a:latin typeface="Calibri" panose="020F0502020204030204" pitchFamily="34" charset="0"/>
              </a:rPr>
              <a:t> como </a:t>
            </a:r>
            <a:r>
              <a:rPr lang="es-ES" sz="2400" dirty="0" err="1">
                <a:latin typeface="Calibri" panose="020F0502020204030204" pitchFamily="34" charset="0"/>
              </a:rPr>
              <a:t>backend</a:t>
            </a:r>
            <a:endParaRPr lang="es-ES" sz="2400" dirty="0">
              <a:latin typeface="Calibri" panose="020F0502020204030204" pitchFamily="34" charset="0"/>
            </a:endParaRPr>
          </a:p>
        </p:txBody>
      </p:sp>
    </p:spTree>
    <p:extLst>
      <p:ext uri="{BB962C8B-B14F-4D97-AF65-F5344CB8AC3E}">
        <p14:creationId xmlns:p14="http://schemas.microsoft.com/office/powerpoint/2010/main" val="916960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4199" y="56050"/>
            <a:ext cx="11267557" cy="970450"/>
          </a:xfrm>
        </p:spPr>
        <p:txBody>
          <a:bodyPr>
            <a:normAutofit/>
          </a:bodyPr>
          <a:lstStyle/>
          <a:p>
            <a:r>
              <a:rPr lang="es-ES" sz="4400" b="1" dirty="0" smtClean="0"/>
              <a:t>Programación: API en </a:t>
            </a:r>
            <a:r>
              <a:rPr lang="es-ES" sz="4400" b="1" dirty="0" err="1" smtClean="0"/>
              <a:t>Unity</a:t>
            </a:r>
            <a:endParaRPr lang="es-ES" sz="4400" b="1" dirty="0"/>
          </a:p>
        </p:txBody>
      </p:sp>
      <p:sp>
        <p:nvSpPr>
          <p:cNvPr id="8" name="Marcador de contenido 2"/>
          <p:cNvSpPr txBox="1">
            <a:spLocks/>
          </p:cNvSpPr>
          <p:nvPr/>
        </p:nvSpPr>
        <p:spPr>
          <a:xfrm>
            <a:off x="807778" y="1224450"/>
            <a:ext cx="10515600" cy="4900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a:buNone/>
              <a:tabLst/>
              <a:defRPr/>
            </a:pPr>
            <a:r>
              <a:rPr kumimoji="0" lang="es-ES_tradnl" sz="2000" b="0" i="0" u="none" strike="noStrike" kern="1200" cap="none" spc="0" normalizeH="0" baseline="0" noProof="0" dirty="0" smtClean="0">
                <a:ln>
                  <a:noFill/>
                </a:ln>
                <a:effectLst/>
                <a:uLnTx/>
                <a:uFillTx/>
                <a:latin typeface="Calibri" panose="020F0502020204030204" pitchFamily="34" charset="0"/>
              </a:rPr>
              <a:t>Clases predefinidas que aportan funcionalidades que facilitan la </a:t>
            </a:r>
            <a:r>
              <a:rPr kumimoji="0" lang="es-ES_tradnl" sz="2000" b="0" i="0" u="none" strike="noStrike" kern="1200" cap="none" spc="0" normalizeH="0" baseline="0" noProof="0" dirty="0" err="1" smtClean="0">
                <a:ln>
                  <a:noFill/>
                </a:ln>
                <a:effectLst/>
                <a:uLnTx/>
                <a:uFillTx/>
                <a:latin typeface="Calibri" panose="020F0502020204030204" pitchFamily="34" charset="0"/>
              </a:rPr>
              <a:t>creaci</a:t>
            </a:r>
            <a:r>
              <a:rPr kumimoji="0" lang="es-ES" sz="2000" b="0" i="0" u="none" strike="noStrike" kern="1200" cap="none" spc="0" normalizeH="0" baseline="0" noProof="0" dirty="0" err="1" smtClean="0">
                <a:ln>
                  <a:noFill/>
                </a:ln>
                <a:effectLst/>
                <a:uLnTx/>
                <a:uFillTx/>
                <a:latin typeface="Calibri" panose="020F0502020204030204" pitchFamily="34" charset="0"/>
              </a:rPr>
              <a:t>ón</a:t>
            </a:r>
            <a:r>
              <a:rPr kumimoji="0" lang="es-ES" sz="2000" b="0" i="0" u="none" strike="noStrike" kern="1200" cap="none" spc="0" normalizeH="0" baseline="0" noProof="0" dirty="0" smtClean="0">
                <a:ln>
                  <a:noFill/>
                </a:ln>
                <a:effectLst/>
                <a:uLnTx/>
                <a:uFillTx/>
                <a:latin typeface="Calibri" panose="020F0502020204030204" pitchFamily="34" charset="0"/>
              </a:rPr>
              <a:t> de videojuegos:</a:t>
            </a:r>
          </a:p>
          <a:p>
            <a:pPr marL="0" marR="0" lvl="0" indent="0" algn="just" defTabSz="914400" rtl="0" eaLnBrk="1" fontAlgn="auto" latinLnBrk="0" hangingPunct="1">
              <a:lnSpc>
                <a:spcPct val="90000"/>
              </a:lnSpc>
              <a:spcBef>
                <a:spcPts val="1000"/>
              </a:spcBef>
              <a:spcAft>
                <a:spcPts val="0"/>
              </a:spcAft>
              <a:buClrTx/>
              <a:buSzTx/>
              <a:buFont typeface="Arial"/>
              <a:buNone/>
              <a:tabLst/>
              <a:defRPr/>
            </a:pPr>
            <a:endParaRPr kumimoji="0" lang="es-ES" sz="2000" b="0" i="0" u="none" strike="noStrike" kern="1200" cap="none" spc="0" normalizeH="0" baseline="0" noProof="0" dirty="0" smtClean="0">
              <a:ln>
                <a:noFill/>
              </a:ln>
              <a:effectLst/>
              <a:uLnTx/>
              <a:uFillTx/>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s-ES_tradnl" sz="2000" b="1" i="0" u="none" strike="noStrike" kern="1200" cap="none" spc="0" normalizeH="0" baseline="0" noProof="0" dirty="0" err="1" smtClean="0">
                <a:ln>
                  <a:noFill/>
                </a:ln>
                <a:effectLst/>
                <a:uLnTx/>
                <a:uFillTx/>
                <a:latin typeface="Calibri" panose="020F0502020204030204" pitchFamily="34" charset="0"/>
              </a:rPr>
              <a:t>MonoBehaviour</a:t>
            </a:r>
            <a:r>
              <a:rPr kumimoji="0" lang="es-ES_tradnl" sz="2000" b="1" i="0" u="none" strike="noStrike" kern="1200" cap="none" spc="0" normalizeH="0" baseline="0" noProof="0" dirty="0" smtClean="0">
                <a:ln>
                  <a:noFill/>
                </a:ln>
                <a:effectLst/>
                <a:uLnTx/>
                <a:uFillTx/>
                <a:latin typeface="Calibri" panose="020F0502020204030204" pitchFamily="34" charset="0"/>
              </a:rPr>
              <a:t>: </a:t>
            </a:r>
            <a:r>
              <a:rPr kumimoji="0" lang="es-ES_tradnl" sz="2000" b="0" i="0" u="none" strike="noStrike" kern="1200" cap="none" spc="0" normalizeH="0" baseline="0" noProof="0" dirty="0" smtClean="0">
                <a:ln>
                  <a:noFill/>
                </a:ln>
                <a:effectLst/>
                <a:uLnTx/>
                <a:uFillTx/>
                <a:latin typeface="Calibri" panose="020F0502020204030204" pitchFamily="34" charset="0"/>
              </a:rPr>
              <a:t>Proporciona una lista de todas las funciones y eventos que están disponibles para scripts estándar.</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s-ES_tradnl" sz="2000" b="1" i="0" u="none" strike="noStrike" kern="1200" cap="none" spc="0" normalizeH="0" baseline="0" noProof="0" dirty="0" err="1" smtClean="0">
                <a:ln>
                  <a:noFill/>
                </a:ln>
                <a:effectLst/>
                <a:uLnTx/>
                <a:uFillTx/>
                <a:latin typeface="Calibri" panose="020F0502020204030204" pitchFamily="34" charset="0"/>
              </a:rPr>
              <a:t>Transform</a:t>
            </a:r>
            <a:r>
              <a:rPr kumimoji="0" lang="es-ES_tradnl" sz="2000" b="0" i="0" u="none" strike="noStrike" kern="1200" cap="none" spc="0" normalizeH="0" baseline="0" noProof="0" dirty="0" smtClean="0">
                <a:ln>
                  <a:noFill/>
                </a:ln>
                <a:effectLst/>
                <a:uLnTx/>
                <a:uFillTx/>
                <a:latin typeface="Calibri" panose="020F0502020204030204" pitchFamily="34" charset="0"/>
              </a:rPr>
              <a:t>: </a:t>
            </a:r>
            <a:r>
              <a:rPr kumimoji="0" lang="es-ES_tradnl" sz="2000" b="0" i="0" u="none" strike="noStrike" kern="1200" cap="none" spc="0" normalizeH="0" baseline="0" noProof="0" dirty="0" err="1" smtClean="0">
                <a:ln>
                  <a:noFill/>
                </a:ln>
                <a:effectLst/>
                <a:uLnTx/>
                <a:uFillTx/>
                <a:latin typeface="Calibri" panose="020F0502020204030204" pitchFamily="34" charset="0"/>
              </a:rPr>
              <a:t>Posici</a:t>
            </a:r>
            <a:r>
              <a:rPr kumimoji="0" lang="es-ES" sz="2000" b="0" i="0" u="none" strike="noStrike" kern="1200" cap="none" spc="0" normalizeH="0" baseline="0" noProof="0" dirty="0" err="1" smtClean="0">
                <a:ln>
                  <a:noFill/>
                </a:ln>
                <a:effectLst/>
                <a:uLnTx/>
                <a:uFillTx/>
                <a:latin typeface="Calibri" panose="020F0502020204030204" pitchFamily="34" charset="0"/>
              </a:rPr>
              <a:t>ón</a:t>
            </a:r>
            <a:r>
              <a:rPr kumimoji="0" lang="es-ES" sz="2000" b="0" i="0" u="none" strike="noStrike" kern="1200" cap="none" spc="0" normalizeH="0" baseline="0" noProof="0" dirty="0" smtClean="0">
                <a:ln>
                  <a:noFill/>
                </a:ln>
                <a:effectLst/>
                <a:uLnTx/>
                <a:uFillTx/>
                <a:latin typeface="Calibri" panose="020F0502020204030204" pitchFamily="34" charset="0"/>
              </a:rPr>
              <a:t> rotación y escala de </a:t>
            </a:r>
            <a:r>
              <a:rPr kumimoji="0" lang="es-ES_tradnl" sz="2000" b="0" i="0" u="none" strike="noStrike" kern="1200" cap="none" spc="0" normalizeH="0" baseline="0" noProof="0" dirty="0" smtClean="0">
                <a:ln>
                  <a:noFill/>
                </a:ln>
                <a:effectLst/>
                <a:uLnTx/>
                <a:uFillTx/>
                <a:latin typeface="Calibri" panose="020F0502020204030204" pitchFamily="34" charset="0"/>
              </a:rPr>
              <a:t>cada </a:t>
            </a:r>
            <a:r>
              <a:rPr kumimoji="0" lang="es-ES_tradnl" sz="2000" b="0" i="0" u="none" strike="noStrike" kern="1200" cap="none" spc="0" normalizeH="0" baseline="0" noProof="0" dirty="0" err="1" smtClean="0">
                <a:ln>
                  <a:noFill/>
                </a:ln>
                <a:effectLst/>
                <a:uLnTx/>
                <a:uFillTx/>
                <a:latin typeface="Calibri" panose="020F0502020204030204" pitchFamily="34" charset="0"/>
              </a:rPr>
              <a:t>Game</a:t>
            </a:r>
            <a:r>
              <a:rPr kumimoji="0" lang="es-ES_tradnl" sz="2000" b="0" i="0" u="none" strike="noStrike" kern="1200" cap="none" spc="0" normalizeH="0" baseline="0" noProof="0" dirty="0" smtClean="0">
                <a:ln>
                  <a:noFill/>
                </a:ln>
                <a:effectLst/>
                <a:uLnTx/>
                <a:uFillTx/>
                <a:latin typeface="Calibri" panose="020F0502020204030204" pitchFamily="34" charset="0"/>
              </a:rPr>
              <a:t> </a:t>
            </a:r>
            <a:r>
              <a:rPr kumimoji="0" lang="es-ES_tradnl" sz="2000" b="0" i="0" u="none" strike="noStrike" kern="1200" cap="none" spc="0" normalizeH="0" baseline="0" noProof="0" dirty="0" err="1" smtClean="0">
                <a:ln>
                  <a:noFill/>
                </a:ln>
                <a:effectLst/>
                <a:uLnTx/>
                <a:uFillTx/>
                <a:latin typeface="Calibri" panose="020F0502020204030204" pitchFamily="34" charset="0"/>
              </a:rPr>
              <a:t>Object</a:t>
            </a:r>
            <a:r>
              <a:rPr kumimoji="0" lang="es-ES_tradnl" sz="2000" b="0" i="0" u="none" strike="noStrike" kern="1200" cap="none" spc="0" normalizeH="0" baseline="0" noProof="0" dirty="0" smtClean="0">
                <a:ln>
                  <a:noFill/>
                </a:ln>
                <a:effectLst/>
                <a:uLnTx/>
                <a:uFillTx/>
                <a:latin typeface="Calibri" panose="020F0502020204030204" pitchFamily="34" charset="0"/>
              </a:rPr>
              <a:t>.</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s-ES_tradnl" sz="2000" b="1" i="0" u="none" strike="noStrike" kern="1200" cap="none" spc="0" normalizeH="0" baseline="0" noProof="0" dirty="0" err="1" smtClean="0">
                <a:ln>
                  <a:noFill/>
                </a:ln>
                <a:effectLst/>
                <a:uLnTx/>
                <a:uFillTx/>
                <a:latin typeface="Calibri" panose="020F0502020204030204" pitchFamily="34" charset="0"/>
              </a:rPr>
              <a:t>Rigidbody</a:t>
            </a:r>
            <a:r>
              <a:rPr kumimoji="0" lang="es-ES_tradnl" sz="2000" b="1" i="0" u="none" strike="noStrike" kern="1200" cap="none" spc="0" normalizeH="0" baseline="0" noProof="0" dirty="0" smtClean="0">
                <a:ln>
                  <a:noFill/>
                </a:ln>
                <a:effectLst/>
                <a:uLnTx/>
                <a:uFillTx/>
                <a:latin typeface="Calibri" panose="020F0502020204030204" pitchFamily="34" charset="0"/>
              </a:rPr>
              <a:t>/ Rigidbody2D:</a:t>
            </a:r>
            <a:r>
              <a:rPr kumimoji="0" lang="es-ES_tradnl" sz="2000" b="0" i="0" u="none" strike="noStrike" kern="1200" cap="none" spc="0" normalizeH="0" baseline="0" noProof="0" dirty="0" smtClean="0">
                <a:ln>
                  <a:noFill/>
                </a:ln>
                <a:effectLst/>
                <a:uLnTx/>
                <a:uFillTx/>
                <a:latin typeface="Calibri" panose="020F0502020204030204" pitchFamily="34" charset="0"/>
              </a:rPr>
              <a:t> Proporciona todas las propiedades y funciones necesarias para jugar con la velocidad, masa, fricción, fuerza, colisión, etc.</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s-ES_tradnl" sz="2000" b="0" i="0" u="none" strike="noStrike" kern="1200" cap="none" spc="0" normalizeH="0" baseline="0" noProof="0" dirty="0" smtClean="0">
              <a:ln>
                <a:noFill/>
              </a:ln>
              <a:effectLst/>
              <a:uLnTx/>
              <a:uFillTx/>
              <a:latin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s-ES_tradnl" sz="2000" b="0" i="0" u="none" strike="noStrike" kern="1200" cap="none" spc="0" normalizeH="0" baseline="0" noProof="0" dirty="0" err="1" smtClean="0">
                <a:ln>
                  <a:noFill/>
                </a:ln>
                <a:effectLst/>
                <a:uLnTx/>
                <a:uFillTx/>
                <a:latin typeface="Calibri" panose="020F0502020204030204" pitchFamily="34" charset="0"/>
              </a:rPr>
              <a:t>APIs</a:t>
            </a:r>
            <a:r>
              <a:rPr kumimoji="0" lang="es-ES_tradnl" sz="2000" b="0" i="0" u="none" strike="noStrike" kern="1200" cap="none" spc="0" normalizeH="0" baseline="0" noProof="0" dirty="0" smtClean="0">
                <a:ln>
                  <a:noFill/>
                </a:ln>
                <a:effectLst/>
                <a:uLnTx/>
                <a:uFillTx/>
                <a:latin typeface="Calibri" panose="020F0502020204030204" pitchFamily="34" charset="0"/>
              </a:rPr>
              <a:t> que facilitan otras funciones:</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s-ES_tradnl" sz="2000" b="0" i="0" u="none" strike="noStrike" kern="1200" cap="none" spc="0" normalizeH="0" baseline="0" noProof="0" dirty="0" smtClean="0">
                <a:ln>
                  <a:noFill/>
                </a:ln>
                <a:effectLst/>
                <a:uLnTx/>
                <a:uFillTx/>
                <a:latin typeface="Calibri" panose="020F0502020204030204" pitchFamily="34" charset="0"/>
              </a:rPr>
              <a:t>API social (perfiles de usuario)</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s-ES_tradnl" sz="2000" b="0" i="0" u="none" strike="noStrike" kern="1200" cap="none" spc="0" normalizeH="0" baseline="0" noProof="0" dirty="0" smtClean="0">
                <a:ln>
                  <a:noFill/>
                </a:ln>
                <a:effectLst/>
                <a:uLnTx/>
                <a:uFillTx/>
                <a:latin typeface="Calibri" panose="020F0502020204030204" pitchFamily="34" charset="0"/>
              </a:rPr>
              <a:t>API de alto nivel (construir capacidades multijugador)</a:t>
            </a:r>
          </a:p>
          <a:p>
            <a:pPr marL="0" marR="0" lvl="0" indent="0" algn="just" defTabSz="914400" rtl="0" eaLnBrk="1" fontAlgn="auto" latinLnBrk="0" hangingPunct="1">
              <a:lnSpc>
                <a:spcPct val="90000"/>
              </a:lnSpc>
              <a:spcBef>
                <a:spcPts val="1000"/>
              </a:spcBef>
              <a:spcAft>
                <a:spcPts val="0"/>
              </a:spcAft>
              <a:buClrTx/>
              <a:buSzTx/>
              <a:buFont typeface="Arial"/>
              <a:buNone/>
              <a:tabLst/>
              <a:defRPr/>
            </a:pPr>
            <a:endParaRPr kumimoji="0" lang="es-ES_tradnl" sz="2000" b="0" i="0" u="none" strike="noStrike" kern="1200" cap="none" spc="0" normalizeH="0" baseline="0" noProof="0" dirty="0">
              <a:ln>
                <a:noFill/>
              </a:ln>
              <a:effectLst/>
              <a:uLnTx/>
              <a:uFillTx/>
              <a:latin typeface="Calibri" panose="020F0502020204030204" pitchFamily="34" charset="0"/>
            </a:endParaRPr>
          </a:p>
        </p:txBody>
      </p:sp>
    </p:spTree>
    <p:extLst>
      <p:ext uri="{BB962C8B-B14F-4D97-AF65-F5344CB8AC3E}">
        <p14:creationId xmlns:p14="http://schemas.microsoft.com/office/powerpoint/2010/main" val="2979467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380" y="101600"/>
            <a:ext cx="11267557" cy="970450"/>
          </a:xfrm>
        </p:spPr>
        <p:txBody>
          <a:bodyPr>
            <a:normAutofit/>
          </a:bodyPr>
          <a:lstStyle/>
          <a:p>
            <a:r>
              <a:rPr lang="es-ES" sz="4400" b="1" dirty="0" smtClean="0"/>
              <a:t>Programación: API en </a:t>
            </a:r>
            <a:r>
              <a:rPr lang="es-ES" sz="4400" b="1" dirty="0" err="1" smtClean="0"/>
              <a:t>Unreal</a:t>
            </a:r>
            <a:endParaRPr lang="es-ES" sz="4400" b="1" dirty="0"/>
          </a:p>
        </p:txBody>
      </p:sp>
      <p:sp>
        <p:nvSpPr>
          <p:cNvPr id="4" name="Rectángulo 3"/>
          <p:cNvSpPr/>
          <p:nvPr/>
        </p:nvSpPr>
        <p:spPr>
          <a:xfrm>
            <a:off x="655380" y="1072050"/>
            <a:ext cx="10468638" cy="5632311"/>
          </a:xfrm>
          <a:prstGeom prst="rect">
            <a:avLst/>
          </a:prstGeom>
        </p:spPr>
        <p:txBody>
          <a:bodyPr wrap="square">
            <a:spAutoFit/>
          </a:bodyPr>
          <a:lstStyle/>
          <a:p>
            <a:r>
              <a:rPr lang="es-ES" sz="2400" dirty="0" smtClean="0">
                <a:latin typeface="Calibri" panose="020F0502020204030204" pitchFamily="34" charset="0"/>
                <a:ea typeface="Calibri" panose="020F0502020204030204" pitchFamily="34" charset="0"/>
                <a:cs typeface="Arial" panose="020B0604020202020204" pitchFamily="34" charset="0"/>
              </a:rPr>
              <a:t>Clases predefinidas:</a:t>
            </a:r>
          </a:p>
          <a:p>
            <a:endParaRPr lang="es-ES" sz="2400" dirty="0" smtClean="0">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Arial" panose="020B0604020202020204" pitchFamily="34" charset="0"/>
              <a:buChar char="•"/>
            </a:pPr>
            <a:r>
              <a:rPr lang="es-ES" sz="2400" dirty="0" smtClean="0">
                <a:latin typeface="Calibri" panose="020F0502020204030204" pitchFamily="34" charset="0"/>
              </a:rPr>
              <a:t>Actor, se </a:t>
            </a:r>
            <a:r>
              <a:rPr lang="es-ES" sz="2400" dirty="0">
                <a:latin typeface="Calibri" panose="020F0502020204030204" pitchFamily="34" charset="0"/>
              </a:rPr>
              <a:t>usa para cualquier objeto que pueda ser colocado en un </a:t>
            </a:r>
            <a:r>
              <a:rPr lang="es-ES" sz="2400" dirty="0" smtClean="0">
                <a:latin typeface="Calibri" panose="020F0502020204030204" pitchFamily="34" charset="0"/>
              </a:rPr>
              <a:t>nivel.</a:t>
            </a:r>
          </a:p>
          <a:p>
            <a:pPr lvl="0"/>
            <a:endParaRPr lang="es-ES" sz="2400" dirty="0" smtClean="0">
              <a:latin typeface="Calibri" panose="020F0502020204030204" pitchFamily="34" charset="0"/>
            </a:endParaRPr>
          </a:p>
          <a:p>
            <a:pPr marL="342900" lvl="0" indent="-342900">
              <a:buFont typeface="Arial" panose="020B0604020202020204" pitchFamily="34" charset="0"/>
              <a:buChar char="•"/>
            </a:pPr>
            <a:r>
              <a:rPr lang="es-ES" sz="2400" dirty="0" err="1" smtClean="0">
                <a:latin typeface="Calibri" panose="020F0502020204030204" pitchFamily="34" charset="0"/>
              </a:rPr>
              <a:t>Pawn</a:t>
            </a:r>
            <a:r>
              <a:rPr lang="es-ES" sz="2400" dirty="0" smtClean="0">
                <a:latin typeface="Calibri" panose="020F0502020204030204" pitchFamily="34" charset="0"/>
              </a:rPr>
              <a:t>/Peón, </a:t>
            </a:r>
            <a:r>
              <a:rPr lang="es-ES" sz="2400" dirty="0">
                <a:latin typeface="Calibri" panose="020F0502020204030204" pitchFamily="34" charset="0"/>
              </a:rPr>
              <a:t>es la clase básica de objetos que van a </a:t>
            </a:r>
            <a:r>
              <a:rPr lang="es-ES" sz="2400" dirty="0" smtClean="0">
                <a:latin typeface="Calibri" panose="020F0502020204030204" pitchFamily="34" charset="0"/>
              </a:rPr>
              <a:t>usarse.</a:t>
            </a:r>
          </a:p>
          <a:p>
            <a:pPr marL="342900" lvl="0" indent="-342900">
              <a:buFont typeface="Arial" panose="020B0604020202020204" pitchFamily="34" charset="0"/>
              <a:buChar char="•"/>
            </a:pPr>
            <a:endParaRPr lang="es-ES" sz="2400" dirty="0">
              <a:latin typeface="Calibri" panose="020F0502020204030204" pitchFamily="34" charset="0"/>
            </a:endParaRPr>
          </a:p>
          <a:p>
            <a:pPr marL="342900" lvl="0" indent="-342900">
              <a:buFont typeface="Arial" panose="020B0604020202020204" pitchFamily="34" charset="0"/>
              <a:buChar char="•"/>
            </a:pPr>
            <a:r>
              <a:rPr lang="es-ES" sz="2400" dirty="0" err="1" smtClean="0">
                <a:latin typeface="Calibri" panose="020F0502020204030204" pitchFamily="34" charset="0"/>
              </a:rPr>
              <a:t>Character</a:t>
            </a:r>
            <a:r>
              <a:rPr lang="es-ES" sz="2400" dirty="0" smtClean="0">
                <a:latin typeface="Calibri" panose="020F0502020204030204" pitchFamily="34" charset="0"/>
              </a:rPr>
              <a:t>/Personaje</a:t>
            </a:r>
            <a:r>
              <a:rPr lang="es-ES" sz="2400" dirty="0">
                <a:latin typeface="Calibri" panose="020F0502020204030204" pitchFamily="34" charset="0"/>
              </a:rPr>
              <a:t>,</a:t>
            </a:r>
            <a:r>
              <a:rPr lang="es-ES" sz="2400" dirty="0" smtClean="0">
                <a:latin typeface="Calibri" panose="020F0502020204030204" pitchFamily="34" charset="0"/>
              </a:rPr>
              <a:t> </a:t>
            </a:r>
            <a:r>
              <a:rPr lang="es-ES" sz="2400" dirty="0" err="1" smtClean="0">
                <a:latin typeface="Calibri" panose="020F0502020204030204" pitchFamily="34" charset="0"/>
              </a:rPr>
              <a:t>preconstruido</a:t>
            </a:r>
            <a:r>
              <a:rPr lang="es-ES" sz="2400" dirty="0" smtClean="0">
                <a:latin typeface="Calibri" panose="020F0502020204030204" pitchFamily="34" charset="0"/>
              </a:rPr>
              <a:t> </a:t>
            </a:r>
            <a:r>
              <a:rPr lang="es-ES" sz="2400" dirty="0">
                <a:latin typeface="Calibri" panose="020F0502020204030204" pitchFamily="34" charset="0"/>
              </a:rPr>
              <a:t>una malla de </a:t>
            </a:r>
            <a:r>
              <a:rPr lang="es-ES" sz="2400" dirty="0" err="1">
                <a:latin typeface="Calibri" panose="020F0502020204030204" pitchFamily="34" charset="0"/>
              </a:rPr>
              <a:t>renderizado</a:t>
            </a:r>
            <a:r>
              <a:rPr lang="es-ES" sz="2400" dirty="0">
                <a:latin typeface="Calibri" panose="020F0502020204030204" pitchFamily="34" charset="0"/>
              </a:rPr>
              <a:t>, un detector de colisiones y un sistema de movimiento</a:t>
            </a:r>
            <a:r>
              <a:rPr lang="es-ES" sz="2400" dirty="0" smtClean="0">
                <a:latin typeface="Calibri" panose="020F0502020204030204" pitchFamily="34" charset="0"/>
              </a:rPr>
              <a:t>.</a:t>
            </a:r>
          </a:p>
          <a:p>
            <a:pPr marL="342900" lvl="0" indent="-342900">
              <a:buFont typeface="Arial" panose="020B0604020202020204" pitchFamily="34" charset="0"/>
              <a:buChar char="•"/>
            </a:pPr>
            <a:endParaRPr lang="es-ES" sz="2400" dirty="0">
              <a:latin typeface="Calibri" panose="020F0502020204030204" pitchFamily="34" charset="0"/>
            </a:endParaRPr>
          </a:p>
          <a:p>
            <a:pPr marL="342900" lvl="0" indent="-342900">
              <a:buFont typeface="Arial" panose="020B0604020202020204" pitchFamily="34" charset="0"/>
              <a:buChar char="•"/>
            </a:pPr>
            <a:r>
              <a:rPr lang="es-ES" sz="2400" dirty="0">
                <a:latin typeface="Calibri" panose="020F0502020204030204" pitchFamily="34" charset="0"/>
              </a:rPr>
              <a:t>Player Camera </a:t>
            </a:r>
            <a:r>
              <a:rPr lang="es-ES" sz="2400" dirty="0" smtClean="0">
                <a:latin typeface="Calibri" panose="020F0502020204030204" pitchFamily="34" charset="0"/>
              </a:rPr>
              <a:t>Manager, gestiona </a:t>
            </a:r>
            <a:r>
              <a:rPr lang="es-ES" sz="2400" dirty="0">
                <a:latin typeface="Calibri" panose="020F0502020204030204" pitchFamily="34" charset="0"/>
              </a:rPr>
              <a:t>la </a:t>
            </a:r>
            <a:r>
              <a:rPr lang="es-ES" sz="2400" dirty="0" smtClean="0">
                <a:latin typeface="Calibri" panose="020F0502020204030204" pitchFamily="34" charset="0"/>
              </a:rPr>
              <a:t>cámara a la que está asociada.</a:t>
            </a:r>
          </a:p>
          <a:p>
            <a:pPr marL="342900" lvl="0" indent="-342900">
              <a:buFont typeface="Arial" panose="020B0604020202020204" pitchFamily="34" charset="0"/>
              <a:buChar char="•"/>
            </a:pPr>
            <a:endParaRPr lang="es-ES" sz="2400" dirty="0">
              <a:latin typeface="Calibri" panose="020F0502020204030204" pitchFamily="34" charset="0"/>
            </a:endParaRPr>
          </a:p>
          <a:p>
            <a:pPr marL="342900" lvl="0" indent="-342900">
              <a:buFont typeface="Arial" panose="020B0604020202020204" pitchFamily="34" charset="0"/>
              <a:buChar char="•"/>
            </a:pPr>
            <a:r>
              <a:rPr lang="es-ES" sz="2400" dirty="0" err="1">
                <a:latin typeface="Calibri" panose="020F0502020204030204" pitchFamily="34" charset="0"/>
              </a:rPr>
              <a:t>Game</a:t>
            </a:r>
            <a:r>
              <a:rPr lang="es-ES" sz="2400" dirty="0">
                <a:latin typeface="Calibri" panose="020F0502020204030204" pitchFamily="34" charset="0"/>
              </a:rPr>
              <a:t> </a:t>
            </a:r>
            <a:r>
              <a:rPr lang="es-ES" sz="2400" dirty="0" err="1" smtClean="0">
                <a:latin typeface="Calibri" panose="020F0502020204030204" pitchFamily="34" charset="0"/>
              </a:rPr>
              <a:t>Mode</a:t>
            </a:r>
            <a:r>
              <a:rPr lang="es-ES" sz="2400" dirty="0" smtClean="0">
                <a:latin typeface="Calibri" panose="020F0502020204030204" pitchFamily="34" charset="0"/>
              </a:rPr>
              <a:t>, permite </a:t>
            </a:r>
            <a:r>
              <a:rPr lang="es-ES" sz="2400" dirty="0">
                <a:latin typeface="Calibri" panose="020F0502020204030204" pitchFamily="34" charset="0"/>
              </a:rPr>
              <a:t>programar y gestionar la lógica del juego</a:t>
            </a:r>
            <a:r>
              <a:rPr lang="es-ES" sz="2400" dirty="0" smtClean="0">
                <a:latin typeface="Calibri" panose="020F0502020204030204" pitchFamily="34" charset="0"/>
              </a:rPr>
              <a:t>.</a:t>
            </a:r>
          </a:p>
          <a:p>
            <a:pPr marL="342900" lvl="0" indent="-342900">
              <a:buFont typeface="Arial" panose="020B0604020202020204" pitchFamily="34" charset="0"/>
              <a:buChar char="•"/>
            </a:pPr>
            <a:endParaRPr lang="es-ES" sz="2400" dirty="0">
              <a:latin typeface="Calibri" panose="020F0502020204030204" pitchFamily="34" charset="0"/>
            </a:endParaRPr>
          </a:p>
          <a:p>
            <a:pPr marL="342900" lvl="0" indent="-342900">
              <a:buFont typeface="Arial" panose="020B0604020202020204" pitchFamily="34" charset="0"/>
              <a:buChar char="•"/>
            </a:pPr>
            <a:r>
              <a:rPr lang="es-ES" sz="2400" dirty="0" smtClean="0">
                <a:latin typeface="Calibri" panose="020F0502020204030204" pitchFamily="34" charset="0"/>
              </a:rPr>
              <a:t>HUD, permite </a:t>
            </a:r>
            <a:r>
              <a:rPr lang="es-ES" sz="2400" dirty="0">
                <a:latin typeface="Calibri" panose="020F0502020204030204" pitchFamily="34" charset="0"/>
              </a:rPr>
              <a:t>programar la interfaz que se va a mostrar al usuario durante el juego.</a:t>
            </a:r>
          </a:p>
        </p:txBody>
      </p:sp>
    </p:spTree>
    <p:extLst>
      <p:ext uri="{BB962C8B-B14F-4D97-AF65-F5344CB8AC3E}">
        <p14:creationId xmlns:p14="http://schemas.microsoft.com/office/powerpoint/2010/main" val="3339348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796" y="63500"/>
            <a:ext cx="11267557" cy="970450"/>
          </a:xfrm>
        </p:spPr>
        <p:txBody>
          <a:bodyPr>
            <a:normAutofit/>
          </a:bodyPr>
          <a:lstStyle/>
          <a:p>
            <a:r>
              <a:rPr lang="es-ES" sz="4400" b="1" dirty="0" smtClean="0"/>
              <a:t>Gráficos: </a:t>
            </a:r>
            <a:r>
              <a:rPr lang="es-ES" sz="4400" b="1" dirty="0" err="1" smtClean="0"/>
              <a:t>renderizado</a:t>
            </a:r>
            <a:r>
              <a:rPr lang="es-ES" sz="4400" b="1" dirty="0" smtClean="0"/>
              <a:t> en </a:t>
            </a:r>
            <a:r>
              <a:rPr lang="es-ES" sz="4400" b="1" dirty="0" err="1" smtClean="0"/>
              <a:t>Unity</a:t>
            </a:r>
            <a:endParaRPr lang="es-ES" sz="4400" b="1" dirty="0"/>
          </a:p>
        </p:txBody>
      </p:sp>
      <p:sp>
        <p:nvSpPr>
          <p:cNvPr id="3" name="Rectángulo 2"/>
          <p:cNvSpPr/>
          <p:nvPr/>
        </p:nvSpPr>
        <p:spPr>
          <a:xfrm>
            <a:off x="850900" y="1072050"/>
            <a:ext cx="10629900" cy="5324535"/>
          </a:xfrm>
          <a:prstGeom prst="rect">
            <a:avLst/>
          </a:prstGeom>
        </p:spPr>
        <p:txBody>
          <a:bodyPr wrap="square">
            <a:spAutoFit/>
          </a:bodyPr>
          <a:lstStyle/>
          <a:p>
            <a:pPr algn="just"/>
            <a:r>
              <a:rPr lang="es-ES" sz="2000" b="1" dirty="0" err="1">
                <a:latin typeface="Calibri" panose="020F0502020204030204" pitchFamily="34" charset="0"/>
              </a:rPr>
              <a:t>R</a:t>
            </a:r>
            <a:r>
              <a:rPr lang="es-ES" sz="2000" b="1" dirty="0" err="1" smtClean="0">
                <a:latin typeface="Calibri" panose="020F0502020204030204" pitchFamily="34" charset="0"/>
              </a:rPr>
              <a:t>enderización</a:t>
            </a:r>
            <a:r>
              <a:rPr lang="es-ES" sz="2000" b="1" dirty="0" smtClean="0">
                <a:latin typeface="Calibri" panose="020F0502020204030204" pitchFamily="34" charset="0"/>
              </a:rPr>
              <a:t> </a:t>
            </a:r>
            <a:r>
              <a:rPr lang="es-ES" sz="2000" b="1" dirty="0">
                <a:latin typeface="Calibri" panose="020F0502020204030204" pitchFamily="34" charset="0"/>
              </a:rPr>
              <a:t>en tiempo real</a:t>
            </a:r>
            <a:r>
              <a:rPr lang="es-ES" sz="2000" dirty="0">
                <a:latin typeface="Calibri" panose="020F0502020204030204" pitchFamily="34" charset="0"/>
              </a:rPr>
              <a:t>, </a:t>
            </a:r>
            <a:r>
              <a:rPr lang="es-ES" sz="2000" dirty="0" smtClean="0">
                <a:latin typeface="Calibri" panose="020F0502020204030204" pitchFamily="34" charset="0"/>
              </a:rPr>
              <a:t>se refiere a que los </a:t>
            </a:r>
            <a:r>
              <a:rPr lang="es-ES" sz="2000" dirty="0">
                <a:latin typeface="Calibri" panose="020F0502020204030204" pitchFamily="34" charset="0"/>
              </a:rPr>
              <a:t>movimientos que pueda hacer el jugador no son predecibles y por esto se deberán generar en tiempo real con ayuda de una </a:t>
            </a:r>
            <a:r>
              <a:rPr lang="es-ES" sz="2000" dirty="0" err="1">
                <a:latin typeface="Calibri" panose="020F0502020204030204" pitchFamily="34" charset="0"/>
              </a:rPr>
              <a:t>gpu</a:t>
            </a:r>
            <a:r>
              <a:rPr lang="es-ES" sz="2000" dirty="0">
                <a:latin typeface="Calibri" panose="020F0502020204030204" pitchFamily="34" charset="0"/>
              </a:rPr>
              <a:t> para soportar la alta complejidad y cantidad de cálculos.  </a:t>
            </a:r>
            <a:r>
              <a:rPr lang="es-ES" sz="2000" dirty="0" smtClean="0">
                <a:latin typeface="Calibri" panose="020F0502020204030204" pitchFamily="34" charset="0"/>
              </a:rPr>
              <a:t>Modos </a:t>
            </a:r>
            <a:r>
              <a:rPr lang="es-ES" sz="2000" dirty="0">
                <a:latin typeface="Calibri" panose="020F0502020204030204" pitchFamily="34" charset="0"/>
              </a:rPr>
              <a:t>de </a:t>
            </a:r>
            <a:r>
              <a:rPr lang="es-ES" sz="2000" dirty="0" err="1">
                <a:latin typeface="Calibri" panose="020F0502020204030204" pitchFamily="34" charset="0"/>
              </a:rPr>
              <a:t>renderizado</a:t>
            </a:r>
            <a:r>
              <a:rPr lang="es-ES" sz="2000" dirty="0" smtClean="0">
                <a:latin typeface="Calibri" panose="020F0502020204030204" pitchFamily="34" charset="0"/>
              </a:rPr>
              <a:t>:</a:t>
            </a:r>
          </a:p>
          <a:p>
            <a:pPr algn="just"/>
            <a:endParaRPr lang="es-ES_tradnl" sz="2000" dirty="0">
              <a:latin typeface="Calibri" panose="020F0502020204030204" pitchFamily="34" charset="0"/>
            </a:endParaRPr>
          </a:p>
          <a:p>
            <a:pPr marL="342900" indent="-342900" algn="just">
              <a:buFont typeface="Arial" panose="020B0604020202020204" pitchFamily="34" charset="0"/>
              <a:buChar char="•"/>
            </a:pPr>
            <a:r>
              <a:rPr lang="es-ES" sz="2000" b="1" dirty="0">
                <a:latin typeface="Calibri" panose="020F0502020204030204" pitchFamily="34" charset="0"/>
              </a:rPr>
              <a:t>Opaco</a:t>
            </a:r>
            <a:r>
              <a:rPr lang="es-ES" sz="2000" dirty="0">
                <a:latin typeface="Calibri" panose="020F0502020204030204" pitchFamily="34" charset="0"/>
              </a:rPr>
              <a:t>: Es el valor predeterminado, y es adecuado para objetos sólidos normales sin zonas transparentes</a:t>
            </a:r>
            <a:r>
              <a:rPr lang="es-ES" sz="2000" dirty="0" smtClean="0">
                <a:latin typeface="Calibri" panose="020F0502020204030204" pitchFamily="34" charset="0"/>
              </a:rPr>
              <a:t>.</a:t>
            </a:r>
          </a:p>
          <a:p>
            <a:pPr algn="just"/>
            <a:endParaRPr lang="es-ES_tradnl" sz="2000" dirty="0">
              <a:latin typeface="Calibri" panose="020F0502020204030204" pitchFamily="34" charset="0"/>
            </a:endParaRPr>
          </a:p>
          <a:p>
            <a:pPr marL="342900" indent="-342900" algn="just">
              <a:buFont typeface="Arial" panose="020B0604020202020204" pitchFamily="34" charset="0"/>
              <a:buChar char="•"/>
            </a:pPr>
            <a:r>
              <a:rPr lang="es-ES" sz="2000" b="1" dirty="0">
                <a:latin typeface="Calibri" panose="020F0502020204030204" pitchFamily="34" charset="0"/>
              </a:rPr>
              <a:t>Recorte</a:t>
            </a:r>
            <a:r>
              <a:rPr lang="es-ES" sz="2000" dirty="0">
                <a:latin typeface="Calibri" panose="020F0502020204030204" pitchFamily="34" charset="0"/>
              </a:rPr>
              <a:t>: Le permite crear un efecto de transparencia que tiene bordes duros entre las áreas opacas y transparentes. Esto es útil cuando se utiliza la transparencia para crear la forma de materiales tales como hojas, o una tela con agujeros y los suelos</a:t>
            </a:r>
            <a:r>
              <a:rPr lang="es-ES" sz="2000" dirty="0" smtClean="0">
                <a:latin typeface="Calibri" panose="020F0502020204030204" pitchFamily="34" charset="0"/>
              </a:rPr>
              <a:t>.</a:t>
            </a:r>
          </a:p>
          <a:p>
            <a:pPr algn="just"/>
            <a:endParaRPr lang="es-ES_tradnl" sz="2000" dirty="0">
              <a:latin typeface="Calibri" panose="020F0502020204030204" pitchFamily="34" charset="0"/>
            </a:endParaRPr>
          </a:p>
          <a:p>
            <a:pPr marL="342900" indent="-342900" algn="just">
              <a:buFont typeface="Arial" panose="020B0604020202020204" pitchFamily="34" charset="0"/>
              <a:buChar char="•"/>
            </a:pPr>
            <a:r>
              <a:rPr lang="es-ES" sz="2000" b="1" dirty="0">
                <a:latin typeface="Calibri" panose="020F0502020204030204" pitchFamily="34" charset="0"/>
              </a:rPr>
              <a:t>Transparente</a:t>
            </a:r>
            <a:r>
              <a:rPr lang="es-ES" sz="2000" dirty="0">
                <a:latin typeface="Calibri" panose="020F0502020204030204" pitchFamily="34" charset="0"/>
              </a:rPr>
              <a:t>: Adecuado para la representación realista de materiales transparentes tales como plástico transparente o de vidrio. </a:t>
            </a:r>
            <a:endParaRPr lang="es-ES" sz="2000" dirty="0" smtClean="0">
              <a:latin typeface="Calibri" panose="020F0502020204030204" pitchFamily="34" charset="0"/>
            </a:endParaRPr>
          </a:p>
          <a:p>
            <a:pPr algn="just"/>
            <a:endParaRPr lang="es-ES" sz="2000" dirty="0">
              <a:latin typeface="Calibri" panose="020F0502020204030204" pitchFamily="34" charset="0"/>
            </a:endParaRPr>
          </a:p>
          <a:p>
            <a:pPr marL="342900" indent="-342900" algn="just">
              <a:buFont typeface="Arial" panose="020B0604020202020204" pitchFamily="34" charset="0"/>
              <a:buChar char="•"/>
            </a:pPr>
            <a:r>
              <a:rPr lang="es-ES" sz="2000" b="1" dirty="0" err="1">
                <a:latin typeface="Calibri" panose="020F0502020204030204" pitchFamily="34" charset="0"/>
              </a:rPr>
              <a:t>Fade</a:t>
            </a:r>
            <a:r>
              <a:rPr lang="es-ES" sz="2000" dirty="0">
                <a:latin typeface="Calibri" panose="020F0502020204030204" pitchFamily="34" charset="0"/>
              </a:rPr>
              <a:t>: Permite que los valores de transparencia desaparezca por completo un objeto, incluso de cualquier reflejos especulares o reflexiones que pueda tener. Este modo es útil si se desea animar un objeto aparición o desaparición paulatina. </a:t>
            </a:r>
            <a:endParaRPr lang="es-ES_tradnl" sz="2000" dirty="0">
              <a:latin typeface="Calibri" panose="020F0502020204030204" pitchFamily="34" charset="0"/>
            </a:endParaRPr>
          </a:p>
        </p:txBody>
      </p:sp>
    </p:spTree>
    <p:extLst>
      <p:ext uri="{BB962C8B-B14F-4D97-AF65-F5344CB8AC3E}">
        <p14:creationId xmlns:p14="http://schemas.microsoft.com/office/powerpoint/2010/main" val="3726187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798" y="68052"/>
            <a:ext cx="11267557" cy="970450"/>
          </a:xfrm>
        </p:spPr>
        <p:txBody>
          <a:bodyPr>
            <a:normAutofit/>
          </a:bodyPr>
          <a:lstStyle/>
          <a:p>
            <a:r>
              <a:rPr lang="es-ES" sz="4400" b="1" dirty="0" smtClean="0"/>
              <a:t>Gráficos: </a:t>
            </a:r>
            <a:r>
              <a:rPr lang="es-ES" sz="4400" b="1" dirty="0" err="1" smtClean="0"/>
              <a:t>renderizado</a:t>
            </a:r>
            <a:r>
              <a:rPr lang="es-ES" sz="4400" b="1" dirty="0" smtClean="0"/>
              <a:t> en </a:t>
            </a:r>
            <a:r>
              <a:rPr lang="es-ES" sz="4400" b="1" dirty="0" err="1" smtClean="0"/>
              <a:t>Unreal</a:t>
            </a:r>
            <a:endParaRPr lang="es-ES" sz="4400" b="1" dirty="0"/>
          </a:p>
        </p:txBody>
      </p:sp>
      <p:pic>
        <p:nvPicPr>
          <p:cNvPr id="3" name="Imagen 2" descr="Bloom Effec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875" y="4932850"/>
            <a:ext cx="3891280" cy="1732915"/>
          </a:xfrm>
          <a:prstGeom prst="rect">
            <a:avLst/>
          </a:prstGeom>
          <a:noFill/>
          <a:ln>
            <a:noFill/>
          </a:ln>
        </p:spPr>
      </p:pic>
      <p:sp>
        <p:nvSpPr>
          <p:cNvPr id="4" name="Rectángulo 3"/>
          <p:cNvSpPr/>
          <p:nvPr/>
        </p:nvSpPr>
        <p:spPr>
          <a:xfrm>
            <a:off x="615949" y="1115010"/>
            <a:ext cx="10979151" cy="4503797"/>
          </a:xfrm>
          <a:prstGeom prst="rect">
            <a:avLst/>
          </a:prstGeom>
        </p:spPr>
        <p:txBody>
          <a:bodyPr wrap="square">
            <a:spAutoFit/>
          </a:bodyPr>
          <a:lstStyle/>
          <a:p>
            <a:pPr algn="just">
              <a:spcAft>
                <a:spcPts val="800"/>
              </a:spcAft>
            </a:pPr>
            <a:r>
              <a:rPr lang="es-ES" sz="2000" dirty="0">
                <a:latin typeface="Calibri" panose="020F0502020204030204" pitchFamily="34" charset="0"/>
                <a:ea typeface="Calibri" panose="020F0502020204030204" pitchFamily="34" charset="0"/>
                <a:cs typeface="Arial" panose="020B0604020202020204" pitchFamily="34" charset="0"/>
              </a:rPr>
              <a:t>Sombreado </a:t>
            </a:r>
            <a:r>
              <a:rPr lang="es-ES" sz="2000" dirty="0" smtClean="0">
                <a:latin typeface="Calibri" panose="020F0502020204030204" pitchFamily="34" charset="0"/>
                <a:ea typeface="Calibri" panose="020F0502020204030204" pitchFamily="34" charset="0"/>
                <a:cs typeface="Arial" panose="020B0604020202020204" pitchFamily="34" charset="0"/>
              </a:rPr>
              <a:t>diferido</a:t>
            </a:r>
            <a:r>
              <a:rPr lang="es-ES" sz="2000" b="1" dirty="0" smtClean="0">
                <a:latin typeface="Calibri" panose="020F0502020204030204" pitchFamily="34" charset="0"/>
                <a:ea typeface="Calibri" panose="020F0502020204030204" pitchFamily="34" charset="0"/>
                <a:cs typeface="Arial" panose="020B0604020202020204" pitchFamily="34" charset="0"/>
              </a:rPr>
              <a:t>, </a:t>
            </a:r>
            <a:r>
              <a:rPr lang="es-ES" sz="2000" dirty="0">
                <a:latin typeface="Calibri" panose="020F0502020204030204" pitchFamily="34" charset="0"/>
                <a:ea typeface="Calibri" panose="020F0502020204030204" pitchFamily="34" charset="0"/>
                <a:cs typeface="Arial" panose="020B0604020202020204" pitchFamily="34" charset="0"/>
              </a:rPr>
              <a:t>t</a:t>
            </a:r>
            <a:r>
              <a:rPr lang="es-ES" sz="2000" dirty="0" smtClean="0">
                <a:latin typeface="Calibri" panose="020F0502020204030204" pitchFamily="34" charset="0"/>
                <a:ea typeface="Calibri" panose="020F0502020204030204" pitchFamily="34" charset="0"/>
                <a:cs typeface="Arial" panose="020B0604020202020204" pitchFamily="34" charset="0"/>
              </a:rPr>
              <a:t>odas </a:t>
            </a:r>
            <a:r>
              <a:rPr lang="es-ES" sz="2000" dirty="0">
                <a:latin typeface="Calibri" panose="020F0502020204030204" pitchFamily="34" charset="0"/>
                <a:ea typeface="Calibri" panose="020F0502020204030204" pitchFamily="34" charset="0"/>
                <a:cs typeface="Arial" panose="020B0604020202020204" pitchFamily="34" charset="0"/>
              </a:rPr>
              <a:t>las luces son aplicadas, </a:t>
            </a:r>
            <a:r>
              <a:rPr lang="es-ES" sz="2000" dirty="0" smtClean="0">
                <a:latin typeface="Calibri" panose="020F0502020204030204" pitchFamily="34" charset="0"/>
                <a:ea typeface="Calibri" panose="020F0502020204030204" pitchFamily="34" charset="0"/>
                <a:cs typeface="Arial" panose="020B0604020202020204" pitchFamily="34" charset="0"/>
              </a:rPr>
              <a:t>los </a:t>
            </a:r>
            <a:r>
              <a:rPr lang="es-ES" sz="2000" dirty="0">
                <a:latin typeface="Calibri" panose="020F0502020204030204" pitchFamily="34" charset="0"/>
                <a:ea typeface="Calibri" panose="020F0502020204030204" pitchFamily="34" charset="0"/>
                <a:cs typeface="Arial" panose="020B0604020202020204" pitchFamily="34" charset="0"/>
              </a:rPr>
              <a:t>materiales tienen escritos </a:t>
            </a:r>
            <a:r>
              <a:rPr lang="es-ES" sz="2000" dirty="0" smtClean="0">
                <a:latin typeface="Calibri" panose="020F0502020204030204" pitchFamily="34" charset="0"/>
                <a:ea typeface="Calibri" panose="020F0502020204030204" pitchFamily="34" charset="0"/>
                <a:cs typeface="Arial" panose="020B0604020202020204" pitchFamily="34" charset="0"/>
              </a:rPr>
              <a:t>en sus </a:t>
            </a:r>
            <a:r>
              <a:rPr lang="es-ES" sz="2000" dirty="0">
                <a:latin typeface="Calibri" panose="020F0502020204030204" pitchFamily="34" charset="0"/>
                <a:ea typeface="Calibri" panose="020F0502020204030204" pitchFamily="34" charset="0"/>
                <a:cs typeface="Arial" panose="020B0604020202020204" pitchFamily="34" charset="0"/>
              </a:rPr>
              <a:t>atributos en el código lo que influye </a:t>
            </a:r>
            <a:r>
              <a:rPr lang="es-ES" sz="2000" dirty="0" smtClean="0">
                <a:latin typeface="Calibri" panose="020F0502020204030204" pitchFamily="34" charset="0"/>
                <a:ea typeface="Calibri" panose="020F0502020204030204" pitchFamily="34" charset="0"/>
                <a:cs typeface="Arial" panose="020B0604020202020204" pitchFamily="34" charset="0"/>
              </a:rPr>
              <a:t>y como </a:t>
            </a:r>
            <a:r>
              <a:rPr lang="es-ES" sz="2000" dirty="0">
                <a:latin typeface="Calibri" panose="020F0502020204030204" pitchFamily="34" charset="0"/>
                <a:ea typeface="Calibri" panose="020F0502020204030204" pitchFamily="34" charset="0"/>
                <a:cs typeface="Arial" panose="020B0604020202020204" pitchFamily="34" charset="0"/>
              </a:rPr>
              <a:t>la luz pasa a través </a:t>
            </a:r>
            <a:r>
              <a:rPr lang="es-ES" sz="2000" dirty="0" smtClean="0">
                <a:latin typeface="Calibri" panose="020F0502020204030204" pitchFamily="34" charset="0"/>
                <a:ea typeface="Calibri" panose="020F0502020204030204" pitchFamily="34" charset="0"/>
                <a:cs typeface="Arial" panose="020B0604020202020204" pitchFamily="34" charset="0"/>
              </a:rPr>
              <a:t>.</a:t>
            </a:r>
          </a:p>
          <a:p>
            <a:pPr algn="just">
              <a:spcAft>
                <a:spcPts val="800"/>
              </a:spcAft>
            </a:pP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Iluminación </a:t>
            </a:r>
            <a:r>
              <a:rPr lang="es-ES" sz="2000" b="1" dirty="0" smtClean="0">
                <a:latin typeface="Calibri" panose="020F0502020204030204" pitchFamily="34" charset="0"/>
                <a:ea typeface="Calibri" panose="020F0502020204030204" pitchFamily="34" charset="0"/>
                <a:cs typeface="Arial" panose="020B0604020202020204" pitchFamily="34" charset="0"/>
              </a:rPr>
              <a:t>global</a:t>
            </a:r>
            <a:r>
              <a:rPr lang="es-ES" sz="2000" dirty="0" smtClean="0">
                <a:latin typeface="Calibri" panose="020F0502020204030204" pitchFamily="34" charset="0"/>
                <a:ea typeface="Calibri" panose="020F0502020204030204" pitchFamily="34" charset="0"/>
                <a:cs typeface="Arial" panose="020B0604020202020204" pitchFamily="34" charset="0"/>
              </a:rPr>
              <a:t>, el </a:t>
            </a:r>
            <a:r>
              <a:rPr lang="es-ES" sz="2000" dirty="0">
                <a:latin typeface="Calibri" panose="020F0502020204030204" pitchFamily="34" charset="0"/>
                <a:ea typeface="Calibri" panose="020F0502020204030204" pitchFamily="34" charset="0"/>
                <a:cs typeface="Arial" panose="020B0604020202020204" pitchFamily="34" charset="0"/>
              </a:rPr>
              <a:t>sistema de Iluminado </a:t>
            </a:r>
            <a:r>
              <a:rPr lang="es-ES" sz="2000" dirty="0" smtClean="0">
                <a:latin typeface="Calibri" panose="020F0502020204030204" pitchFamily="34" charset="0"/>
                <a:ea typeface="Calibri" panose="020F0502020204030204" pitchFamily="34" charset="0"/>
                <a:cs typeface="Arial" panose="020B0604020202020204" pitchFamily="34" charset="0"/>
              </a:rPr>
              <a:t>se </a:t>
            </a:r>
            <a:r>
              <a:rPr lang="es-ES" sz="2000" dirty="0">
                <a:latin typeface="Calibri" panose="020F0502020204030204" pitchFamily="34" charset="0"/>
                <a:ea typeface="Calibri" panose="020F0502020204030204" pitchFamily="34" charset="0"/>
                <a:cs typeface="Arial" panose="020B0604020202020204" pitchFamily="34" charset="0"/>
              </a:rPr>
              <a:t>basa en varias herramientas que podemos utilizar para iluminar el mundo que varían en función de la calidad y el rendimiento que busque el </a:t>
            </a:r>
            <a:r>
              <a:rPr lang="es-ES" sz="2000" dirty="0" smtClean="0">
                <a:latin typeface="Calibri" panose="020F0502020204030204" pitchFamily="34" charset="0"/>
                <a:ea typeface="Calibri" panose="020F0502020204030204" pitchFamily="34" charset="0"/>
                <a:cs typeface="Arial" panose="020B0604020202020204" pitchFamily="34" charset="0"/>
              </a:rPr>
              <a:t>desarrollador.</a:t>
            </a:r>
          </a:p>
          <a:p>
            <a:pPr algn="just">
              <a:spcAft>
                <a:spcPts val="800"/>
              </a:spcAft>
            </a:pP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spcAft>
                <a:spcPts val="800"/>
              </a:spcAft>
            </a:pPr>
            <a:r>
              <a:rPr lang="es-ES" sz="2000" b="1" dirty="0" err="1">
                <a:latin typeface="Calibri" panose="020F0502020204030204" pitchFamily="34" charset="0"/>
                <a:ea typeface="Calibri" panose="020F0502020204030204" pitchFamily="34" charset="0"/>
                <a:cs typeface="Arial" panose="020B0604020202020204" pitchFamily="34" charset="0"/>
              </a:rPr>
              <a:t>Translucidad</a:t>
            </a:r>
            <a:r>
              <a:rPr lang="es-ES" sz="2000" b="1" dirty="0">
                <a:latin typeface="Calibri" panose="020F0502020204030204" pitchFamily="34" charset="0"/>
                <a:ea typeface="Calibri" panose="020F0502020204030204" pitchFamily="34" charset="0"/>
                <a:cs typeface="Arial" panose="020B0604020202020204" pitchFamily="34" charset="0"/>
              </a:rPr>
              <a:t> </a:t>
            </a:r>
            <a:r>
              <a:rPr lang="es-ES" sz="2000" b="1" dirty="0" smtClean="0">
                <a:latin typeface="Calibri" panose="020F0502020204030204" pitchFamily="34" charset="0"/>
                <a:ea typeface="Calibri" panose="020F0502020204030204" pitchFamily="34" charset="0"/>
                <a:cs typeface="Arial" panose="020B0604020202020204" pitchFamily="34" charset="0"/>
              </a:rPr>
              <a:t>ligera</a:t>
            </a:r>
            <a:r>
              <a:rPr lang="es-ES" sz="2000" dirty="0" smtClean="0">
                <a:latin typeface="Calibri" panose="020F0502020204030204" pitchFamily="34" charset="0"/>
                <a:ea typeface="Calibri" panose="020F0502020204030204" pitchFamily="34" charset="0"/>
                <a:cs typeface="Arial" panose="020B0604020202020204" pitchFamily="34" charset="0"/>
              </a:rPr>
              <a:t>, emite </a:t>
            </a:r>
            <a:r>
              <a:rPr lang="es-ES" sz="2000" dirty="0">
                <a:latin typeface="Calibri" panose="020F0502020204030204" pitchFamily="34" charset="0"/>
                <a:ea typeface="Calibri" panose="020F0502020204030204" pitchFamily="34" charset="0"/>
                <a:cs typeface="Arial" panose="020B0604020202020204" pitchFamily="34" charset="0"/>
              </a:rPr>
              <a:t>sombras provenientes de su propio efecto y de otras iluminaciones además de garantizar el correcto fusionado de las distintas </a:t>
            </a:r>
            <a:r>
              <a:rPr lang="es-ES" sz="2000" dirty="0" smtClean="0">
                <a:latin typeface="Calibri" panose="020F0502020204030204" pitchFamily="34" charset="0"/>
                <a:ea typeface="Calibri" panose="020F0502020204030204" pitchFamily="34" charset="0"/>
                <a:cs typeface="Arial" panose="020B0604020202020204" pitchFamily="34" charset="0"/>
              </a:rPr>
              <a:t>luces.</a:t>
            </a:r>
          </a:p>
          <a:p>
            <a:pPr algn="just">
              <a:spcAft>
                <a:spcPts val="800"/>
              </a:spcAft>
            </a:pPr>
            <a:endParaRPr lang="es-ES" sz="2000" dirty="0">
              <a:latin typeface="Calibri" panose="020F0502020204030204" pitchFamily="34" charset="0"/>
              <a:cs typeface="Arial" panose="020B0604020202020204" pitchFamily="34" charset="0"/>
            </a:endParaRPr>
          </a:p>
          <a:p>
            <a:pPr algn="just">
              <a:spcAft>
                <a:spcPts val="800"/>
              </a:spcAft>
            </a:pPr>
            <a:r>
              <a:rPr lang="es-ES" sz="2000" b="1" dirty="0">
                <a:latin typeface="Calibri" panose="020F0502020204030204" pitchFamily="34" charset="0"/>
              </a:rPr>
              <a:t>Partículas simuladas por </a:t>
            </a:r>
            <a:r>
              <a:rPr lang="es-ES" sz="2000" b="1" dirty="0" smtClean="0">
                <a:latin typeface="Calibri" panose="020F0502020204030204" pitchFamily="34" charset="0"/>
              </a:rPr>
              <a:t>GPU</a:t>
            </a:r>
            <a:r>
              <a:rPr lang="es-ES" sz="2000" dirty="0" smtClean="0">
                <a:latin typeface="Calibri" panose="020F0502020204030204" pitchFamily="34" charset="0"/>
              </a:rPr>
              <a:t>, permite </a:t>
            </a:r>
            <a:r>
              <a:rPr lang="es-ES" sz="2000" dirty="0">
                <a:latin typeface="Calibri" panose="020F0502020204030204" pitchFamily="34" charset="0"/>
              </a:rPr>
              <a:t>una simulación de cientos de miles de partículas comparadas con simplemente unas pocas miles de la simulación tradicional.</a:t>
            </a:r>
          </a:p>
          <a:p>
            <a:pPr algn="just">
              <a:spcAft>
                <a:spcPts val="800"/>
              </a:spcAft>
            </a:pPr>
            <a:endParaRPr lang="es-ES" sz="2000" dirty="0"/>
          </a:p>
        </p:txBody>
      </p:sp>
      <p:sp>
        <p:nvSpPr>
          <p:cNvPr id="6" name="Rectángulo 5"/>
          <p:cNvSpPr/>
          <p:nvPr/>
        </p:nvSpPr>
        <p:spPr>
          <a:xfrm>
            <a:off x="615948" y="5521682"/>
            <a:ext cx="7185777" cy="1015663"/>
          </a:xfrm>
          <a:prstGeom prst="rect">
            <a:avLst/>
          </a:prstGeom>
        </p:spPr>
        <p:txBody>
          <a:bodyPr wrap="square">
            <a:spAutoFit/>
          </a:bodyPr>
          <a:lstStyle/>
          <a:p>
            <a:pPr algn="just">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Efectos de </a:t>
            </a:r>
            <a:r>
              <a:rPr lang="es-ES" sz="2000" b="1" dirty="0" err="1" smtClean="0">
                <a:latin typeface="Calibri" panose="020F0502020204030204" pitchFamily="34" charset="0"/>
                <a:ea typeface="Calibri" panose="020F0502020204030204" pitchFamily="34" charset="0"/>
                <a:cs typeface="Arial" panose="020B0604020202020204" pitchFamily="34" charset="0"/>
              </a:rPr>
              <a:t>PostProcesado</a:t>
            </a:r>
            <a:r>
              <a:rPr lang="es-ES" sz="2000" b="1" dirty="0" smtClean="0">
                <a:latin typeface="Calibri" panose="020F0502020204030204" pitchFamily="34" charset="0"/>
                <a:ea typeface="Calibri" panose="020F0502020204030204" pitchFamily="34" charset="0"/>
                <a:cs typeface="Arial" panose="020B0604020202020204" pitchFamily="34" charset="0"/>
              </a:rPr>
              <a:t>, </a:t>
            </a:r>
            <a:r>
              <a:rPr lang="es-ES" sz="2000" dirty="0" smtClean="0">
                <a:latin typeface="Calibri" panose="020F0502020204030204" pitchFamily="34" charset="0"/>
                <a:ea typeface="Calibri" panose="020F0502020204030204" pitchFamily="34" charset="0"/>
                <a:cs typeface="Arial" panose="020B0604020202020204" pitchFamily="34" charset="0"/>
              </a:rPr>
              <a:t>cuenta </a:t>
            </a:r>
            <a:r>
              <a:rPr lang="es-ES" sz="2000" dirty="0">
                <a:latin typeface="Calibri" panose="020F0502020204030204" pitchFamily="34" charset="0"/>
                <a:ea typeface="Calibri" panose="020F0502020204030204" pitchFamily="34" charset="0"/>
                <a:cs typeface="Arial" panose="020B0604020202020204" pitchFamily="34" charset="0"/>
              </a:rPr>
              <a:t>con varios efectos de post procesado que permiten a los diseñadores alterar el ambiente de la escena</a:t>
            </a:r>
            <a:endParaRPr lang="es-ES" sz="2000" dirty="0"/>
          </a:p>
        </p:txBody>
      </p:sp>
    </p:spTree>
    <p:extLst>
      <p:ext uri="{BB962C8B-B14F-4D97-AF65-F5344CB8AC3E}">
        <p14:creationId xmlns:p14="http://schemas.microsoft.com/office/powerpoint/2010/main" val="701801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Gráficos: materiales y </a:t>
            </a:r>
            <a:r>
              <a:rPr lang="es-ES" sz="4400" b="1" dirty="0" err="1" smtClean="0"/>
              <a:t>shaders</a:t>
            </a:r>
            <a:r>
              <a:rPr lang="es-ES" sz="4400" b="1" dirty="0" smtClean="0"/>
              <a:t> en </a:t>
            </a:r>
            <a:r>
              <a:rPr lang="es-ES" sz="4400" b="1" dirty="0" err="1" smtClean="0"/>
              <a:t>Unity</a:t>
            </a:r>
            <a:endParaRPr lang="es-ES" sz="4400" b="1" dirty="0"/>
          </a:p>
        </p:txBody>
      </p:sp>
      <p:sp>
        <p:nvSpPr>
          <p:cNvPr id="3" name="Marcador de contenido 4"/>
          <p:cNvSpPr>
            <a:spLocks noGrp="1"/>
          </p:cNvSpPr>
          <p:nvPr>
            <p:ph idx="1"/>
          </p:nvPr>
        </p:nvSpPr>
        <p:spPr>
          <a:xfrm>
            <a:off x="510325" y="1875779"/>
            <a:ext cx="3421138" cy="1688084"/>
          </a:xfrm>
        </p:spPr>
        <p:txBody>
          <a:bodyPr>
            <a:normAutofit/>
          </a:bodyPr>
          <a:lstStyle/>
          <a:p>
            <a:pPr marL="36900" indent="0">
              <a:buNone/>
            </a:pPr>
            <a:r>
              <a:rPr lang="es-ES" b="1" dirty="0" err="1">
                <a:ln>
                  <a:noFill/>
                </a:ln>
                <a:solidFill>
                  <a:schemeClr val="tx1"/>
                </a:solidFill>
                <a:effectLst/>
                <a:latin typeface="Calibri" panose="020F0502020204030204" pitchFamily="34" charset="0"/>
              </a:rPr>
              <a:t>Materials</a:t>
            </a:r>
            <a:r>
              <a:rPr lang="es-ES" dirty="0">
                <a:ln>
                  <a:noFill/>
                </a:ln>
                <a:solidFill>
                  <a:schemeClr val="tx1"/>
                </a:solidFill>
                <a:effectLst/>
                <a:latin typeface="Calibri" panose="020F0502020204030204" pitchFamily="34" charset="0"/>
              </a:rPr>
              <a:t>: definiciones acerca de cómo la superficie debería ser renderizada.</a:t>
            </a:r>
          </a:p>
        </p:txBody>
      </p:sp>
      <p:sp>
        <p:nvSpPr>
          <p:cNvPr id="4" name="Marcador de contenido 4"/>
          <p:cNvSpPr txBox="1">
            <a:spLocks/>
          </p:cNvSpPr>
          <p:nvPr/>
        </p:nvSpPr>
        <p:spPr>
          <a:xfrm>
            <a:off x="4268141" y="4209361"/>
            <a:ext cx="3421138" cy="20695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ES" b="1" dirty="0">
                <a:ln>
                  <a:noFill/>
                </a:ln>
                <a:solidFill>
                  <a:schemeClr val="tx1"/>
                </a:solidFill>
                <a:effectLst/>
                <a:latin typeface="Calibri" panose="020F0502020204030204" pitchFamily="34" charset="0"/>
              </a:rPr>
              <a:t>Shaders</a:t>
            </a:r>
            <a:r>
              <a:rPr lang="es-ES" dirty="0">
                <a:ln>
                  <a:noFill/>
                </a:ln>
                <a:solidFill>
                  <a:schemeClr val="tx1"/>
                </a:solidFill>
                <a:effectLst/>
                <a:latin typeface="Calibri" panose="020F0502020204030204" pitchFamily="34" charset="0"/>
              </a:rPr>
              <a:t> son scripts pequeños que contienen los cálculos de matemáticas y algoritmos para calcular el color de cada pixel renderizado</a:t>
            </a:r>
          </a:p>
        </p:txBody>
      </p:sp>
      <p:sp>
        <p:nvSpPr>
          <p:cNvPr id="5" name="Marcador de contenido 4"/>
          <p:cNvSpPr txBox="1">
            <a:spLocks/>
          </p:cNvSpPr>
          <p:nvPr/>
        </p:nvSpPr>
        <p:spPr>
          <a:xfrm>
            <a:off x="8124653" y="2197670"/>
            <a:ext cx="3421138" cy="89845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ES" b="1" dirty="0" err="1">
                <a:ln>
                  <a:noFill/>
                </a:ln>
                <a:solidFill>
                  <a:schemeClr val="tx1"/>
                </a:solidFill>
                <a:effectLst/>
                <a:latin typeface="Calibri" panose="020F0502020204030204" pitchFamily="34" charset="0"/>
              </a:rPr>
              <a:t>Textures</a:t>
            </a:r>
            <a:r>
              <a:rPr lang="es-ES" dirty="0">
                <a:ln>
                  <a:noFill/>
                </a:ln>
                <a:solidFill>
                  <a:schemeClr val="tx1"/>
                </a:solidFill>
                <a:effectLst/>
                <a:latin typeface="Calibri" panose="020F0502020204030204" pitchFamily="34" charset="0"/>
              </a:rPr>
              <a:t> son imágenes </a:t>
            </a:r>
            <a:r>
              <a:rPr lang="es-ES" dirty="0" err="1">
                <a:ln>
                  <a:noFill/>
                </a:ln>
                <a:solidFill>
                  <a:schemeClr val="tx1"/>
                </a:solidFill>
                <a:effectLst/>
                <a:latin typeface="Calibri" panose="020F0502020204030204" pitchFamily="34" charset="0"/>
              </a:rPr>
              <a:t>bitmap</a:t>
            </a:r>
            <a:r>
              <a:rPr lang="es-ES" dirty="0">
                <a:ln>
                  <a:noFill/>
                </a:ln>
                <a:solidFill>
                  <a:schemeClr val="tx1"/>
                </a:solidFill>
                <a:effectLst/>
                <a:latin typeface="Calibri" panose="020F0502020204030204" pitchFamily="34" charset="0"/>
              </a:rPr>
              <a:t>.</a:t>
            </a:r>
          </a:p>
        </p:txBody>
      </p:sp>
      <p:pic>
        <p:nvPicPr>
          <p:cNvPr id="6" name="Picture 2" descr="http://blenderartists.org/forum/attachment.php?attachmentid=211725&amp;d=13580209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530" y="4102352"/>
            <a:ext cx="3538488" cy="2349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i46.tinypic.com/2zel1r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9018" y="1645449"/>
            <a:ext cx="3619385" cy="2035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www.midaem.com/wp-content/uploads/2013/10/7.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6418" y="4315392"/>
            <a:ext cx="3977607" cy="185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946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Gráficos: </a:t>
            </a:r>
            <a:r>
              <a:rPr lang="es-ES" sz="4400" b="1" dirty="0"/>
              <a:t>materiales y </a:t>
            </a:r>
            <a:r>
              <a:rPr lang="es-ES" sz="4400" b="1" dirty="0" err="1"/>
              <a:t>shaders</a:t>
            </a:r>
            <a:r>
              <a:rPr lang="es-ES" sz="4400" b="1" dirty="0"/>
              <a:t> </a:t>
            </a:r>
            <a:r>
              <a:rPr lang="es-ES" sz="4400" b="1" dirty="0" smtClean="0"/>
              <a:t>en </a:t>
            </a:r>
            <a:r>
              <a:rPr lang="es-ES" sz="4400" b="1" dirty="0" err="1" smtClean="0"/>
              <a:t>Unreal</a:t>
            </a:r>
            <a:endParaRPr lang="es-ES" sz="4400" b="1" dirty="0"/>
          </a:p>
        </p:txBody>
      </p:sp>
      <p:pic>
        <p:nvPicPr>
          <p:cNvPr id="3" name="Imagen 2" descr="WoodFloor.png"/>
          <p:cNvPicPr/>
          <p:nvPr/>
        </p:nvPicPr>
        <p:blipFill>
          <a:blip r:embed="rId2">
            <a:extLst>
              <a:ext uri="{28A0092B-C50C-407E-A947-70E740481C1C}">
                <a14:useLocalDpi xmlns:a14="http://schemas.microsoft.com/office/drawing/2010/main" val="0"/>
              </a:ext>
            </a:extLst>
          </a:blip>
          <a:srcRect/>
          <a:stretch>
            <a:fillRect/>
          </a:stretch>
        </p:blipFill>
        <p:spPr bwMode="auto">
          <a:xfrm>
            <a:off x="2507342" y="1513230"/>
            <a:ext cx="7843157" cy="2495059"/>
          </a:xfrm>
          <a:prstGeom prst="rect">
            <a:avLst/>
          </a:prstGeom>
          <a:noFill/>
          <a:ln>
            <a:noFill/>
          </a:ln>
        </p:spPr>
      </p:pic>
      <p:sp>
        <p:nvSpPr>
          <p:cNvPr id="4" name="Rectángulo 3"/>
          <p:cNvSpPr/>
          <p:nvPr/>
        </p:nvSpPr>
        <p:spPr>
          <a:xfrm>
            <a:off x="1384300" y="4297069"/>
            <a:ext cx="9918700" cy="1015663"/>
          </a:xfrm>
          <a:prstGeom prst="rect">
            <a:avLst/>
          </a:prstGeom>
        </p:spPr>
        <p:txBody>
          <a:bodyPr wrap="square">
            <a:spAutoFit/>
          </a:bodyPr>
          <a:lstStyle/>
          <a:p>
            <a:r>
              <a:rPr lang="es-ES" sz="2000" dirty="0" err="1">
                <a:latin typeface="Calibri" panose="020F0502020204030204" pitchFamily="34" charset="0"/>
                <a:ea typeface="Calibri" panose="020F0502020204030204" pitchFamily="34" charset="0"/>
                <a:cs typeface="Times New Roman" panose="02020603050405020304" pitchFamily="18" charset="0"/>
              </a:rPr>
              <a:t>Unreal</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sz="2000" dirty="0" err="1">
                <a:latin typeface="Calibri" panose="020F0502020204030204" pitchFamily="34" charset="0"/>
                <a:ea typeface="Calibri" panose="020F0502020204030204" pitchFamily="34" charset="0"/>
                <a:cs typeface="Times New Roman" panose="02020603050405020304" pitchFamily="18" charset="0"/>
              </a:rPr>
              <a:t>Engine</a:t>
            </a:r>
            <a:r>
              <a:rPr lang="es-ES" sz="2000" dirty="0">
                <a:latin typeface="Calibri" panose="020F0502020204030204" pitchFamily="34" charset="0"/>
                <a:ea typeface="Calibri" panose="020F0502020204030204" pitchFamily="34" charset="0"/>
                <a:cs typeface="Times New Roman" panose="02020603050405020304" pitchFamily="18" charset="0"/>
              </a:rPr>
              <a:t> nos permite </a:t>
            </a:r>
            <a:r>
              <a:rPr lang="es-ES" sz="2000" dirty="0" smtClean="0">
                <a:latin typeface="Calibri" panose="020F0502020204030204" pitchFamily="34" charset="0"/>
                <a:ea typeface="Calibri" panose="020F0502020204030204" pitchFamily="34" charset="0"/>
                <a:cs typeface="Times New Roman" panose="02020603050405020304" pitchFamily="18" charset="0"/>
              </a:rPr>
              <a:t>construir </a:t>
            </a:r>
            <a:r>
              <a:rPr lang="es-ES" sz="2000" dirty="0">
                <a:latin typeface="Calibri" panose="020F0502020204030204" pitchFamily="34" charset="0"/>
                <a:ea typeface="Calibri" panose="020F0502020204030204" pitchFamily="34" charset="0"/>
                <a:cs typeface="Times New Roman" panose="02020603050405020304" pitchFamily="18" charset="0"/>
              </a:rPr>
              <a:t>materiales mediante un Sistema de scripting visual en el </a:t>
            </a:r>
            <a:r>
              <a:rPr lang="es-ES" sz="2000" dirty="0" smtClean="0">
                <a:latin typeface="Calibri" panose="020F0502020204030204" pitchFamily="34" charset="0"/>
                <a:ea typeface="Calibri" panose="020F0502020204030204" pitchFamily="34" charset="0"/>
                <a:cs typeface="Times New Roman" panose="02020603050405020304" pitchFamily="18" charset="0"/>
              </a:rPr>
              <a:t>que, </a:t>
            </a:r>
            <a:r>
              <a:rPr lang="es-ES" sz="2000" dirty="0">
                <a:latin typeface="Calibri" panose="020F0502020204030204" pitchFamily="34" charset="0"/>
                <a:ea typeface="Calibri" panose="020F0502020204030204" pitchFamily="34" charset="0"/>
                <a:cs typeface="Times New Roman" panose="02020603050405020304" pitchFamily="18" charset="0"/>
              </a:rPr>
              <a:t>a </a:t>
            </a:r>
            <a:r>
              <a:rPr lang="es-ES" sz="2000" dirty="0" smtClean="0">
                <a:latin typeface="Calibri" panose="020F0502020204030204" pitchFamily="34" charset="0"/>
                <a:ea typeface="Calibri" panose="020F0502020204030204" pitchFamily="34" charset="0"/>
                <a:cs typeface="Times New Roman" panose="02020603050405020304" pitchFamily="18" charset="0"/>
              </a:rPr>
              <a:t>través </a:t>
            </a:r>
            <a:r>
              <a:rPr lang="es-ES" sz="2000" dirty="0">
                <a:latin typeface="Calibri" panose="020F0502020204030204" pitchFamily="34" charset="0"/>
                <a:ea typeface="Calibri" panose="020F0502020204030204" pitchFamily="34" charset="0"/>
                <a:cs typeface="Times New Roman" panose="02020603050405020304" pitchFamily="18" charset="0"/>
              </a:rPr>
              <a:t>de una red de nodos, dentro del editor de materiales, seleccionamos sus propiedades.</a:t>
            </a:r>
            <a:endParaRPr lang="es-ES" sz="2000" dirty="0"/>
          </a:p>
        </p:txBody>
      </p:sp>
      <p:sp>
        <p:nvSpPr>
          <p:cNvPr id="6" name="Rectángulo 5"/>
          <p:cNvSpPr/>
          <p:nvPr/>
        </p:nvSpPr>
        <p:spPr>
          <a:xfrm>
            <a:off x="1384300" y="5456982"/>
            <a:ext cx="9918700" cy="707886"/>
          </a:xfrm>
          <a:prstGeom prst="rect">
            <a:avLst/>
          </a:prstGeom>
        </p:spPr>
        <p:txBody>
          <a:bodyPr wrap="square">
            <a:spAutoFit/>
          </a:bodyPr>
          <a:lstStyle/>
          <a:p>
            <a:r>
              <a:rPr lang="es-ES" sz="2000" dirty="0" smtClean="0">
                <a:latin typeface="Calibri" panose="020F0502020204030204" pitchFamily="34" charset="0"/>
                <a:ea typeface="Calibri" panose="020F0502020204030204" pitchFamily="34" charset="0"/>
                <a:cs typeface="Times New Roman" panose="02020603050405020304" pitchFamily="18" charset="0"/>
              </a:rPr>
              <a:t>Este </a:t>
            </a:r>
            <a:r>
              <a:rPr lang="es-ES" sz="2000" dirty="0">
                <a:latin typeface="Calibri" panose="020F0502020204030204" pitchFamily="34" charset="0"/>
                <a:ea typeface="Calibri" panose="020F0502020204030204" pitchFamily="34" charset="0"/>
                <a:cs typeface="Times New Roman" panose="02020603050405020304" pitchFamily="18" charset="0"/>
              </a:rPr>
              <a:t>editor de materiales </a:t>
            </a:r>
            <a:r>
              <a:rPr lang="es-ES" sz="2000" dirty="0" smtClean="0">
                <a:latin typeface="Calibri" panose="020F0502020204030204" pitchFamily="34" charset="0"/>
                <a:ea typeface="Calibri" panose="020F0502020204030204" pitchFamily="34" charset="0"/>
                <a:cs typeface="Times New Roman" panose="02020603050405020304" pitchFamily="18" charset="0"/>
              </a:rPr>
              <a:t>tiene una alta </a:t>
            </a:r>
            <a:r>
              <a:rPr lang="es-ES" sz="2000" dirty="0">
                <a:latin typeface="Calibri" panose="020F0502020204030204" pitchFamily="34" charset="0"/>
                <a:ea typeface="Calibri" panose="020F0502020204030204" pitchFamily="34" charset="0"/>
                <a:cs typeface="Times New Roman" panose="02020603050405020304" pitchFamily="18" charset="0"/>
              </a:rPr>
              <a:t>complejidad </a:t>
            </a:r>
            <a:r>
              <a:rPr lang="es-ES" sz="2000" dirty="0" smtClean="0">
                <a:latin typeface="Calibri" panose="020F0502020204030204" pitchFamily="34" charset="0"/>
                <a:ea typeface="Calibri" panose="020F0502020204030204" pitchFamily="34" charset="0"/>
                <a:cs typeface="Times New Roman" panose="02020603050405020304" pitchFamily="18" charset="0"/>
              </a:rPr>
              <a:t>y </a:t>
            </a:r>
            <a:r>
              <a:rPr lang="es-ES" sz="2000" dirty="0">
                <a:latin typeface="Calibri" panose="020F0502020204030204" pitchFamily="34" charset="0"/>
                <a:ea typeface="Calibri" panose="020F0502020204030204" pitchFamily="34" charset="0"/>
                <a:cs typeface="Times New Roman" panose="02020603050405020304" pitchFamily="18" charset="0"/>
              </a:rPr>
              <a:t>para aprender a usarlo deberemos mirar el manual y algunos cursos acerca de esta funcionalidad</a:t>
            </a:r>
            <a:endParaRPr lang="es-ES" sz="2000" dirty="0"/>
          </a:p>
        </p:txBody>
      </p:sp>
    </p:spTree>
    <p:extLst>
      <p:ext uri="{BB962C8B-B14F-4D97-AF65-F5344CB8AC3E}">
        <p14:creationId xmlns:p14="http://schemas.microsoft.com/office/powerpoint/2010/main" val="2367696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Gráficos: animación 2D y 3D en </a:t>
            </a:r>
            <a:r>
              <a:rPr lang="es-ES" sz="4400" b="1" dirty="0" err="1" smtClean="0"/>
              <a:t>Unity</a:t>
            </a:r>
            <a:endParaRPr lang="es-ES" sz="4400" b="1" dirty="0"/>
          </a:p>
        </p:txBody>
      </p:sp>
      <p:sp>
        <p:nvSpPr>
          <p:cNvPr id="3" name="Marcador de contenido 2"/>
          <p:cNvSpPr>
            <a:spLocks noGrp="1"/>
          </p:cNvSpPr>
          <p:nvPr>
            <p:ph idx="1"/>
          </p:nvPr>
        </p:nvSpPr>
        <p:spPr>
          <a:xfrm>
            <a:off x="7864521" y="1583900"/>
            <a:ext cx="2909770" cy="805280"/>
          </a:xfrm>
        </p:spPr>
        <p:txBody>
          <a:bodyPr/>
          <a:lstStyle/>
          <a:p>
            <a:pPr marL="457200" lvl="1" indent="0">
              <a:buNone/>
            </a:pPr>
            <a:r>
              <a:rPr lang="es-ES" sz="2400" dirty="0">
                <a:solidFill>
                  <a:schemeClr val="tx1"/>
                </a:solidFill>
                <a:latin typeface="Calibri" panose="020F0502020204030204" pitchFamily="34" charset="0"/>
              </a:rPr>
              <a:t>2D : </a:t>
            </a:r>
            <a:r>
              <a:rPr lang="es-ES" sz="2400" dirty="0" err="1">
                <a:solidFill>
                  <a:schemeClr val="tx1"/>
                </a:solidFill>
                <a:latin typeface="Calibri" panose="020F0502020204030204" pitchFamily="34" charset="0"/>
              </a:rPr>
              <a:t>Automatica</a:t>
            </a:r>
            <a:endParaRPr lang="es-ES" sz="2400" dirty="0">
              <a:solidFill>
                <a:schemeClr val="tx1"/>
              </a:solidFill>
              <a:latin typeface="Calibri" panose="020F0502020204030204" pitchFamily="34" charset="0"/>
            </a:endParaRPr>
          </a:p>
          <a:p>
            <a:pPr lvl="1"/>
            <a:endParaRPr lang="es-ES" dirty="0"/>
          </a:p>
        </p:txBody>
      </p:sp>
      <p:sp>
        <p:nvSpPr>
          <p:cNvPr id="4" name="Marcador de contenido 2"/>
          <p:cNvSpPr txBox="1">
            <a:spLocks/>
          </p:cNvSpPr>
          <p:nvPr/>
        </p:nvSpPr>
        <p:spPr>
          <a:xfrm>
            <a:off x="1676400" y="1503654"/>
            <a:ext cx="2683933" cy="546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s-ES" dirty="0" smtClean="0">
                <a:latin typeface="Calibri" panose="020F0502020204030204" pitchFamily="34" charset="0"/>
              </a:rPr>
              <a:t>3D : </a:t>
            </a:r>
            <a:r>
              <a:rPr lang="es-ES" dirty="0" err="1" smtClean="0">
                <a:latin typeface="Calibri" panose="020F0502020204030204" pitchFamily="34" charset="0"/>
              </a:rPr>
              <a:t>Mecanim</a:t>
            </a:r>
            <a:endParaRPr lang="es-ES" dirty="0" smtClean="0"/>
          </a:p>
          <a:p>
            <a:pPr lvl="1"/>
            <a:endParaRPr lang="es-ES" dirty="0"/>
          </a:p>
        </p:txBody>
      </p:sp>
      <p:pic>
        <p:nvPicPr>
          <p:cNvPr id="5" name="Picture 2" descr="http://www.ronaldgames.com/misc/tuto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421" y="3619499"/>
            <a:ext cx="4576936" cy="9764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Un Diagrama mostrando cómo las varies partes del sistema de animación se conectan entre sí"/>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76611"/>
            <a:ext cx="5828231" cy="3862187"/>
          </a:xfrm>
          <a:prstGeom prst="rect">
            <a:avLst/>
          </a:prstGeom>
          <a:noFill/>
          <a:ln>
            <a:noFill/>
          </a:ln>
        </p:spPr>
      </p:pic>
    </p:spTree>
    <p:extLst>
      <p:ext uri="{BB962C8B-B14F-4D97-AF65-F5344CB8AC3E}">
        <p14:creationId xmlns:p14="http://schemas.microsoft.com/office/powerpoint/2010/main" val="3274152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Gráficos: </a:t>
            </a:r>
            <a:r>
              <a:rPr lang="es-ES" sz="4400" b="1" dirty="0"/>
              <a:t>animación 2D y 3D </a:t>
            </a:r>
            <a:r>
              <a:rPr lang="es-ES" sz="4400" b="1" dirty="0" smtClean="0"/>
              <a:t>en </a:t>
            </a:r>
            <a:r>
              <a:rPr lang="es-ES" sz="4400" b="1" dirty="0" err="1" smtClean="0"/>
              <a:t>Unreal</a:t>
            </a:r>
            <a:endParaRPr lang="es-ES" sz="4400" b="1" dirty="0"/>
          </a:p>
        </p:txBody>
      </p:sp>
      <p:sp>
        <p:nvSpPr>
          <p:cNvPr id="3" name="Rectángulo 2"/>
          <p:cNvSpPr/>
          <p:nvPr/>
        </p:nvSpPr>
        <p:spPr>
          <a:xfrm>
            <a:off x="845092" y="3450150"/>
            <a:ext cx="10440970" cy="2602764"/>
          </a:xfrm>
          <a:prstGeom prst="rect">
            <a:avLst/>
          </a:prstGeom>
        </p:spPr>
        <p:txBody>
          <a:bodyPr wrap="square">
            <a:spAutoFit/>
          </a:bodyPr>
          <a:lstStyle/>
          <a:p>
            <a:pPr algn="just">
              <a:lnSpc>
                <a:spcPct val="107000"/>
              </a:lnSpc>
              <a:spcAft>
                <a:spcPts val="800"/>
              </a:spcAft>
            </a:pPr>
            <a:r>
              <a:rPr lang="es-ES" sz="2000" dirty="0">
                <a:latin typeface="Calibri" panose="020F0502020204030204" pitchFamily="34" charset="0"/>
                <a:ea typeface="Times New Roman" panose="02020603050405020304" pitchFamily="18" charset="0"/>
                <a:cs typeface="Times New Roman" panose="02020603050405020304" pitchFamily="18" charset="0"/>
              </a:rPr>
              <a:t>El Sistema de Animación de </a:t>
            </a:r>
            <a:r>
              <a:rPr lang="es-ES" sz="2000" dirty="0" err="1">
                <a:latin typeface="Calibri" panose="020F0502020204030204" pitchFamily="34" charset="0"/>
                <a:ea typeface="Times New Roman" panose="02020603050405020304" pitchFamily="18" charset="0"/>
                <a:cs typeface="Times New Roman" panose="02020603050405020304" pitchFamily="18" charset="0"/>
              </a:rPr>
              <a:t>Unreal</a:t>
            </a:r>
            <a:r>
              <a:rPr lang="es-ES" sz="2000" dirty="0">
                <a:latin typeface="Calibri" panose="020F0502020204030204" pitchFamily="34" charset="0"/>
                <a:ea typeface="Times New Roman" panose="02020603050405020304" pitchFamily="18" charset="0"/>
                <a:cs typeface="Times New Roman" panose="02020603050405020304" pitchFamily="18" charset="0"/>
              </a:rPr>
              <a:t> </a:t>
            </a:r>
            <a:r>
              <a:rPr lang="es-ES" sz="2000" dirty="0" err="1">
                <a:latin typeface="Calibri" panose="020F0502020204030204" pitchFamily="34" charset="0"/>
                <a:ea typeface="Times New Roman" panose="02020603050405020304" pitchFamily="18" charset="0"/>
                <a:cs typeface="Times New Roman" panose="02020603050405020304" pitchFamily="18" charset="0"/>
              </a:rPr>
              <a:t>Engine</a:t>
            </a:r>
            <a:r>
              <a:rPr lang="es-ES" sz="2000" dirty="0">
                <a:latin typeface="Calibri" panose="020F0502020204030204" pitchFamily="34" charset="0"/>
                <a:ea typeface="Times New Roman" panose="02020603050405020304" pitchFamily="18" charset="0"/>
                <a:cs typeface="Times New Roman" panose="02020603050405020304" pitchFamily="18" charset="0"/>
              </a:rPr>
              <a:t>, mezcla deformaciones basadas en esqueleto con deformaciones basadas en vértices para crear complejas animaciones. </a:t>
            </a:r>
            <a:endParaRPr lang="es-ES" sz="20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s-ES" sz="2000" dirty="0" smtClean="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ES" sz="2000" dirty="0" smtClean="0">
                <a:latin typeface="Calibri" panose="020F0502020204030204" pitchFamily="34" charset="0"/>
                <a:ea typeface="Times New Roman" panose="02020603050405020304" pitchFamily="18" charset="0"/>
                <a:cs typeface="Times New Roman" panose="02020603050405020304" pitchFamily="18" charset="0"/>
              </a:rPr>
              <a:t>Este </a:t>
            </a:r>
            <a:r>
              <a:rPr lang="es-ES" sz="2000" dirty="0">
                <a:latin typeface="Calibri" panose="020F0502020204030204" pitchFamily="34" charset="0"/>
                <a:ea typeface="Times New Roman" panose="02020603050405020304" pitchFamily="18" charset="0"/>
                <a:cs typeface="Times New Roman" panose="02020603050405020304" pitchFamily="18" charset="0"/>
              </a:rPr>
              <a:t>sistema puede hacer que movimientos básicos del jugador, se vean mucho más realistas reproduciendo y fusionando secuencias de animación, creando movimientos especiales personalizados como movimientos de escalada, aplicar efectos de daño e impacto e incluso crear expresiones faciales o controlar directamente la transformación de los huesos del modelo.</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Animation System"/>
          <p:cNvPicPr/>
          <p:nvPr/>
        </p:nvPicPr>
        <p:blipFill>
          <a:blip r:embed="rId2">
            <a:extLst>
              <a:ext uri="{28A0092B-C50C-407E-A947-70E740481C1C}">
                <a14:useLocalDpi xmlns:a14="http://schemas.microsoft.com/office/drawing/2010/main" val="0"/>
              </a:ext>
            </a:extLst>
          </a:blip>
          <a:srcRect/>
          <a:stretch>
            <a:fillRect/>
          </a:stretch>
        </p:blipFill>
        <p:spPr bwMode="auto">
          <a:xfrm>
            <a:off x="1756677" y="1388552"/>
            <a:ext cx="8617801" cy="1897496"/>
          </a:xfrm>
          <a:prstGeom prst="rect">
            <a:avLst/>
          </a:prstGeom>
          <a:noFill/>
          <a:ln>
            <a:noFill/>
          </a:ln>
        </p:spPr>
      </p:pic>
      <p:sp>
        <p:nvSpPr>
          <p:cNvPr id="5" name="Rectángulo 4"/>
          <p:cNvSpPr/>
          <p:nvPr/>
        </p:nvSpPr>
        <p:spPr>
          <a:xfrm>
            <a:off x="845092" y="6060628"/>
            <a:ext cx="10440970" cy="400110"/>
          </a:xfrm>
          <a:prstGeom prst="rect">
            <a:avLst/>
          </a:prstGeom>
        </p:spPr>
        <p:txBody>
          <a:bodyPr wrap="square">
            <a:spAutoFit/>
          </a:bodyPr>
          <a:lstStyle/>
          <a:p>
            <a:pPr algn="just"/>
            <a:r>
              <a:rPr lang="es-ES" sz="2000" dirty="0">
                <a:latin typeface="Calibri" panose="020F0502020204030204" pitchFamily="34" charset="0"/>
                <a:ea typeface="Calibri" panose="020F0502020204030204" pitchFamily="34" charset="0"/>
                <a:cs typeface="Times New Roman" panose="02020603050405020304" pitchFamily="18" charset="0"/>
              </a:rPr>
              <a:t>En cuanto a la animación 2D, </a:t>
            </a:r>
            <a:r>
              <a:rPr lang="es-ES" sz="2000" dirty="0" err="1">
                <a:latin typeface="Calibri" panose="020F0502020204030204" pitchFamily="34" charset="0"/>
                <a:ea typeface="Calibri" panose="020F0502020204030204" pitchFamily="34" charset="0"/>
                <a:cs typeface="Times New Roman" panose="02020603050405020304" pitchFamily="18" charset="0"/>
              </a:rPr>
              <a:t>Unreal</a:t>
            </a:r>
            <a:r>
              <a:rPr lang="es-ES" sz="2000" dirty="0">
                <a:latin typeface="Calibri" panose="020F0502020204030204" pitchFamily="34" charset="0"/>
                <a:ea typeface="Calibri" panose="020F0502020204030204" pitchFamily="34" charset="0"/>
                <a:cs typeface="Times New Roman" panose="02020603050405020304" pitchFamily="18" charset="0"/>
              </a:rPr>
              <a:t> nos permite crear animaciones mediante hojas de </a:t>
            </a:r>
            <a:r>
              <a:rPr lang="es-ES" sz="2000" dirty="0" err="1">
                <a:latin typeface="Calibri" panose="020F0502020204030204" pitchFamily="34" charset="0"/>
                <a:ea typeface="Calibri" panose="020F0502020204030204" pitchFamily="34" charset="0"/>
                <a:cs typeface="Times New Roman" panose="02020603050405020304" pitchFamily="18" charset="0"/>
              </a:rPr>
              <a:t>sprites</a:t>
            </a:r>
            <a:r>
              <a:rPr lang="es-ES" sz="2000" dirty="0">
                <a:latin typeface="Calibri" panose="020F0502020204030204" pitchFamily="34" charset="0"/>
                <a:ea typeface="Calibri" panose="020F0502020204030204" pitchFamily="34" charset="0"/>
                <a:cs typeface="Times New Roman" panose="02020603050405020304" pitchFamily="18" charset="0"/>
              </a:rPr>
              <a:t>. </a:t>
            </a:r>
            <a:endParaRPr lang="es-ES" sz="2000" dirty="0"/>
          </a:p>
        </p:txBody>
      </p:sp>
    </p:spTree>
    <p:extLst>
      <p:ext uri="{BB962C8B-B14F-4D97-AF65-F5344CB8AC3E}">
        <p14:creationId xmlns:p14="http://schemas.microsoft.com/office/powerpoint/2010/main" val="38524540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138347"/>
            <a:ext cx="11267557" cy="970450"/>
          </a:xfrm>
        </p:spPr>
        <p:txBody>
          <a:bodyPr>
            <a:normAutofit/>
          </a:bodyPr>
          <a:lstStyle/>
          <a:p>
            <a:r>
              <a:rPr lang="es-ES" sz="4400" b="1" dirty="0" smtClean="0"/>
              <a:t>Sonido en Unity</a:t>
            </a:r>
            <a:endParaRPr lang="es-ES" sz="4400" b="1" dirty="0"/>
          </a:p>
        </p:txBody>
      </p:sp>
      <p:sp>
        <p:nvSpPr>
          <p:cNvPr id="3" name="Marcador de contenido 2"/>
          <p:cNvSpPr>
            <a:spLocks noGrp="1"/>
          </p:cNvSpPr>
          <p:nvPr>
            <p:ph idx="1"/>
          </p:nvPr>
        </p:nvSpPr>
        <p:spPr>
          <a:xfrm>
            <a:off x="652581" y="3955048"/>
            <a:ext cx="4808621" cy="1891186"/>
          </a:xfrm>
        </p:spPr>
        <p:txBody>
          <a:bodyPr>
            <a:normAutofit/>
          </a:bodyPr>
          <a:lstStyle/>
          <a:p>
            <a:pPr marL="36900" indent="0">
              <a:buNone/>
            </a:pPr>
            <a:r>
              <a:rPr lang="es-ES" b="1" dirty="0">
                <a:ln>
                  <a:noFill/>
                </a:ln>
                <a:solidFill>
                  <a:schemeClr val="tx1"/>
                </a:solidFill>
                <a:effectLst/>
                <a:latin typeface="Calibri" panose="020F0502020204030204" pitchFamily="34" charset="0"/>
              </a:rPr>
              <a:t>Audio </a:t>
            </a:r>
            <a:r>
              <a:rPr lang="es-ES" b="1" dirty="0" err="1">
                <a:ln>
                  <a:noFill/>
                </a:ln>
                <a:solidFill>
                  <a:schemeClr val="tx1"/>
                </a:solidFill>
                <a:effectLst/>
                <a:latin typeface="Calibri" panose="020F0502020204030204" pitchFamily="34" charset="0"/>
              </a:rPr>
              <a:t>mixer</a:t>
            </a:r>
            <a:r>
              <a:rPr lang="es-ES" dirty="0">
                <a:ln>
                  <a:noFill/>
                </a:ln>
                <a:solidFill>
                  <a:schemeClr val="tx1"/>
                </a:solidFill>
                <a:effectLst/>
                <a:latin typeface="Calibri" panose="020F0502020204030204" pitchFamily="34" charset="0"/>
              </a:rPr>
              <a:t>: permite mezclar varias fuentes de audio, aplicarles efectos, y realizar una </a:t>
            </a:r>
            <a:r>
              <a:rPr lang="es-ES" dirty="0" err="1">
                <a:ln>
                  <a:noFill/>
                </a:ln>
                <a:solidFill>
                  <a:schemeClr val="tx1"/>
                </a:solidFill>
                <a:effectLst/>
                <a:latin typeface="Calibri" panose="020F0502020204030204" pitchFamily="34" charset="0"/>
              </a:rPr>
              <a:t>masterización</a:t>
            </a:r>
            <a:r>
              <a:rPr lang="es-ES" dirty="0">
                <a:ln>
                  <a:noFill/>
                </a:ln>
                <a:solidFill>
                  <a:schemeClr val="tx1"/>
                </a:solidFill>
                <a:effectLst/>
                <a:latin typeface="Calibri" panose="020F0502020204030204" pitchFamily="34" charset="0"/>
              </a:rPr>
              <a:t>.</a:t>
            </a:r>
          </a:p>
        </p:txBody>
      </p:sp>
      <p:pic>
        <p:nvPicPr>
          <p:cNvPr id="4" name="Imagen 3" descr="Fuentes de audio y el Listener"/>
          <p:cNvPicPr/>
          <p:nvPr/>
        </p:nvPicPr>
        <p:blipFill>
          <a:blip r:embed="rId2">
            <a:extLst>
              <a:ext uri="{28A0092B-C50C-407E-A947-70E740481C1C}">
                <a14:useLocalDpi xmlns:a14="http://schemas.microsoft.com/office/drawing/2010/main" val="0"/>
              </a:ext>
            </a:extLst>
          </a:blip>
          <a:srcRect/>
          <a:stretch>
            <a:fillRect/>
          </a:stretch>
        </p:blipFill>
        <p:spPr bwMode="auto">
          <a:xfrm>
            <a:off x="379865" y="1108797"/>
            <a:ext cx="5354054" cy="2054118"/>
          </a:xfrm>
          <a:prstGeom prst="rect">
            <a:avLst/>
          </a:prstGeom>
          <a:noFill/>
          <a:ln>
            <a:noFill/>
          </a:ln>
        </p:spPr>
      </p:pic>
      <p:pic>
        <p:nvPicPr>
          <p:cNvPr id="5" name="Picture 2" descr="http://blogs.unity3d.com/wp-content/uploads/2015/02/AudioMix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085" y="3064138"/>
            <a:ext cx="5714272" cy="349382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5985085" y="1108797"/>
            <a:ext cx="6096000" cy="1631216"/>
          </a:xfrm>
          <a:prstGeom prst="rect">
            <a:avLst/>
          </a:prstGeom>
        </p:spPr>
        <p:txBody>
          <a:bodyPr>
            <a:spAutoFit/>
          </a:bodyPr>
          <a:lstStyle/>
          <a:p>
            <a:pPr algn="just"/>
            <a:r>
              <a:rPr lang="es-ES" sz="2000" dirty="0">
                <a:latin typeface="Calibri" panose="020F0502020204030204" pitchFamily="34" charset="0"/>
                <a:ea typeface="Calibri" panose="020F0502020204030204" pitchFamily="34" charset="0"/>
                <a:cs typeface="Arial" panose="020B0604020202020204" pitchFamily="34" charset="0"/>
              </a:rPr>
              <a:t>El sistema de audio de </a:t>
            </a:r>
            <a:r>
              <a:rPr lang="es-ES" sz="2000" dirty="0" err="1">
                <a:latin typeface="Calibri" panose="020F0502020204030204" pitchFamily="34" charset="0"/>
                <a:ea typeface="Calibri" panose="020F0502020204030204" pitchFamily="34" charset="0"/>
                <a:cs typeface="Arial" panose="020B0604020202020204" pitchFamily="34" charset="0"/>
              </a:rPr>
              <a:t>Unity</a:t>
            </a:r>
            <a:r>
              <a:rPr lang="es-ES" sz="2000" dirty="0">
                <a:latin typeface="Calibri" panose="020F0502020204030204" pitchFamily="34" charset="0"/>
                <a:ea typeface="Calibri" panose="020F0502020204030204" pitchFamily="34" charset="0"/>
                <a:cs typeface="Arial" panose="020B0604020202020204" pitchFamily="34" charset="0"/>
              </a:rPr>
              <a:t> es flexible y </a:t>
            </a:r>
            <a:r>
              <a:rPr lang="es-ES" sz="2000" dirty="0" smtClean="0">
                <a:latin typeface="Calibri" panose="020F0502020204030204" pitchFamily="34" charset="0"/>
                <a:ea typeface="Calibri" panose="020F0502020204030204" pitchFamily="34" charset="0"/>
                <a:cs typeface="Arial" panose="020B0604020202020204" pitchFamily="34" charset="0"/>
              </a:rPr>
              <a:t>potente. </a:t>
            </a:r>
            <a:r>
              <a:rPr lang="es-ES" sz="2000" dirty="0">
                <a:latin typeface="Calibri" panose="020F0502020204030204" pitchFamily="34" charset="0"/>
                <a:ea typeface="Calibri" panose="020F0502020204030204" pitchFamily="34" charset="0"/>
                <a:cs typeface="Arial" panose="020B0604020202020204" pitchFamily="34" charset="0"/>
              </a:rPr>
              <a:t>Puede importar la mayoría de formatos estándares de audio y tiene características sofisticadas para reproducir sonidos en un espacio 3D, opcionalmente con efectos como echo y filtración aplicadas. </a:t>
            </a:r>
            <a:endParaRPr lang="es-ES" sz="2000" dirty="0"/>
          </a:p>
        </p:txBody>
      </p:sp>
    </p:spTree>
    <p:extLst>
      <p:ext uri="{BB962C8B-B14F-4D97-AF65-F5344CB8AC3E}">
        <p14:creationId xmlns:p14="http://schemas.microsoft.com/office/powerpoint/2010/main" val="1195671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11900" y="360276"/>
            <a:ext cx="5387457" cy="970450"/>
          </a:xfrm>
        </p:spPr>
        <p:txBody>
          <a:bodyPr>
            <a:normAutofit/>
          </a:bodyPr>
          <a:lstStyle/>
          <a:p>
            <a:r>
              <a:rPr lang="es-ES" sz="4400" b="1" dirty="0" smtClean="0"/>
              <a:t>Sonido en </a:t>
            </a:r>
            <a:r>
              <a:rPr lang="es-ES" sz="4400" b="1" dirty="0" err="1" smtClean="0"/>
              <a:t>Unreal</a:t>
            </a:r>
            <a:endParaRPr lang="es-ES" sz="4400" b="1" dirty="0"/>
          </a:p>
        </p:txBody>
      </p:sp>
      <p:pic>
        <p:nvPicPr>
          <p:cNvPr id="3" name="Imagen 2" descr="Audio"/>
          <p:cNvPicPr/>
          <p:nvPr/>
        </p:nvPicPr>
        <p:blipFill>
          <a:blip r:embed="rId2">
            <a:extLst>
              <a:ext uri="{28A0092B-C50C-407E-A947-70E740481C1C}">
                <a14:useLocalDpi xmlns:a14="http://schemas.microsoft.com/office/drawing/2010/main" val="0"/>
              </a:ext>
            </a:extLst>
          </a:blip>
          <a:srcRect/>
          <a:stretch>
            <a:fillRect/>
          </a:stretch>
        </p:blipFill>
        <p:spPr bwMode="auto">
          <a:xfrm>
            <a:off x="292100" y="253999"/>
            <a:ext cx="6019800" cy="1183005"/>
          </a:xfrm>
          <a:prstGeom prst="rect">
            <a:avLst/>
          </a:prstGeom>
          <a:noFill/>
          <a:ln>
            <a:noFill/>
          </a:ln>
        </p:spPr>
      </p:pic>
      <p:sp>
        <p:nvSpPr>
          <p:cNvPr id="4" name="Rectángulo 3"/>
          <p:cNvSpPr/>
          <p:nvPr/>
        </p:nvSpPr>
        <p:spPr>
          <a:xfrm>
            <a:off x="292100" y="1772335"/>
            <a:ext cx="11341100" cy="4093428"/>
          </a:xfrm>
          <a:prstGeom prst="rect">
            <a:avLst/>
          </a:prstGeom>
        </p:spPr>
        <p:txBody>
          <a:bodyPr wrap="square">
            <a:spAutoFit/>
          </a:bodyPr>
          <a:lstStyle/>
          <a:p>
            <a:r>
              <a:rPr lang="es-ES" sz="2000" dirty="0" smtClean="0">
                <a:latin typeface="Calibri" panose="020F0502020204030204" pitchFamily="34" charset="0"/>
                <a:ea typeface="Calibri" panose="020F0502020204030204" pitchFamily="34" charset="0"/>
                <a:cs typeface="Arial" panose="020B0604020202020204" pitchFamily="34" charset="0"/>
              </a:rPr>
              <a:t>Al importar un </a:t>
            </a:r>
            <a:r>
              <a:rPr lang="es-ES" sz="2000" dirty="0">
                <a:latin typeface="Calibri" panose="020F0502020204030204" pitchFamily="34" charset="0"/>
                <a:ea typeface="Calibri" panose="020F0502020204030204" pitchFamily="34" charset="0"/>
                <a:cs typeface="Arial" panose="020B0604020202020204" pitchFamily="34" charset="0"/>
              </a:rPr>
              <a:t>archivo de audio en el motor y lo colocamos en el nivel, tenemos varias opciones para </a:t>
            </a:r>
            <a:r>
              <a:rPr lang="es-ES" sz="2000" dirty="0" smtClean="0">
                <a:latin typeface="Calibri" panose="020F0502020204030204" pitchFamily="34" charset="0"/>
                <a:ea typeface="Calibri" panose="020F0502020204030204" pitchFamily="34" charset="0"/>
                <a:cs typeface="Arial" panose="020B0604020202020204" pitchFamily="34" charset="0"/>
              </a:rPr>
              <a:t>personalizar.</a:t>
            </a:r>
          </a:p>
          <a:p>
            <a:endParaRPr lang="es-ES" sz="2000" dirty="0">
              <a:latin typeface="Calibri" panose="020F0502020204030204" pitchFamily="34" charset="0"/>
              <a:cs typeface="Arial" panose="020B0604020202020204" pitchFamily="34" charset="0"/>
            </a:endParaRPr>
          </a:p>
          <a:p>
            <a:r>
              <a:rPr lang="es-ES" sz="2000" dirty="0" smtClean="0">
                <a:latin typeface="Calibri" panose="020F0502020204030204" pitchFamily="34" charset="0"/>
              </a:rPr>
              <a:t>Se pueden crear </a:t>
            </a:r>
            <a:r>
              <a:rPr lang="es-ES" sz="2000" dirty="0">
                <a:latin typeface="Calibri" panose="020F0502020204030204" pitchFamily="34" charset="0"/>
              </a:rPr>
              <a:t>sonidos compuestos en forma de señales de audio mediante un editor de señales de audio que </a:t>
            </a:r>
            <a:r>
              <a:rPr lang="es-ES" sz="2000" dirty="0" smtClean="0">
                <a:latin typeface="Calibri" panose="020F0502020204030204" pitchFamily="34" charset="0"/>
              </a:rPr>
              <a:t>incorpora el entorno.</a:t>
            </a:r>
          </a:p>
          <a:p>
            <a:endParaRPr lang="es-ES" sz="2000" dirty="0">
              <a:latin typeface="Calibri" panose="020F0502020204030204" pitchFamily="34" charset="0"/>
            </a:endParaRPr>
          </a:p>
          <a:p>
            <a:r>
              <a:rPr lang="es-ES" sz="2000" dirty="0">
                <a:latin typeface="Calibri" panose="020F0502020204030204" pitchFamily="34" charset="0"/>
              </a:rPr>
              <a:t>L</a:t>
            </a:r>
            <a:r>
              <a:rPr lang="es-ES" sz="2000" dirty="0" smtClean="0">
                <a:latin typeface="Calibri" panose="020F0502020204030204" pitchFamily="34" charset="0"/>
              </a:rPr>
              <a:t>a </a:t>
            </a:r>
            <a:r>
              <a:rPr lang="es-ES" sz="2000" dirty="0">
                <a:latin typeface="Calibri" panose="020F0502020204030204" pitchFamily="34" charset="0"/>
              </a:rPr>
              <a:t>compatibilidad de sonido estéreo en los objetos del juego, antes cada objeto dentro del juego podía emitir solo un </a:t>
            </a:r>
            <a:r>
              <a:rPr lang="es-ES" sz="2000" dirty="0" smtClean="0">
                <a:latin typeface="Calibri" panose="020F0502020204030204" pitchFamily="34" charset="0"/>
              </a:rPr>
              <a:t>sonido</a:t>
            </a:r>
          </a:p>
          <a:p>
            <a:endParaRPr lang="es-ES" sz="2000" dirty="0">
              <a:latin typeface="Calibri" panose="020F0502020204030204" pitchFamily="34" charset="0"/>
            </a:endParaRPr>
          </a:p>
          <a:p>
            <a:r>
              <a:rPr lang="es-ES" sz="2000" dirty="0" smtClean="0">
                <a:latin typeface="Calibri" panose="020F0502020204030204" pitchFamily="34" charset="0"/>
              </a:rPr>
              <a:t>Programación dentro del juego:</a:t>
            </a:r>
          </a:p>
          <a:p>
            <a:endParaRPr lang="es-ES" sz="2000" dirty="0" smtClean="0">
              <a:latin typeface="Calibri" panose="020F0502020204030204" pitchFamily="34" charset="0"/>
            </a:endParaRPr>
          </a:p>
          <a:p>
            <a:pPr lvl="1"/>
            <a:r>
              <a:rPr lang="es-ES" sz="2000" dirty="0" smtClean="0">
                <a:latin typeface="Calibri" panose="020F0502020204030204" pitchFamily="34" charset="0"/>
              </a:rPr>
              <a:t>Cuando </a:t>
            </a:r>
            <a:r>
              <a:rPr lang="es-ES" sz="2000" dirty="0">
                <a:latin typeface="Calibri" panose="020F0502020204030204" pitchFamily="34" charset="0"/>
              </a:rPr>
              <a:t>una pista de sonido o una señal de sonido son colocadas en el nivel,  se crea un Actor de Sonido.</a:t>
            </a:r>
            <a:endParaRPr lang="es-ES" sz="2000" dirty="0" smtClean="0">
              <a:latin typeface="Calibri" panose="020F0502020204030204" pitchFamily="34" charset="0"/>
            </a:endParaRPr>
          </a:p>
        </p:txBody>
      </p:sp>
    </p:spTree>
    <p:extLst>
      <p:ext uri="{BB962C8B-B14F-4D97-AF65-F5344CB8AC3E}">
        <p14:creationId xmlns:p14="http://schemas.microsoft.com/office/powerpoint/2010/main" val="2006866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54000"/>
            <a:ext cx="10353762" cy="970450"/>
          </a:xfrm>
        </p:spPr>
        <p:txBody>
          <a:bodyPr>
            <a:normAutofit/>
          </a:bodyPr>
          <a:lstStyle/>
          <a:p>
            <a:r>
              <a:rPr lang="es-ES" sz="4400" b="1" dirty="0" smtClean="0"/>
              <a:t>Descripción de </a:t>
            </a:r>
            <a:r>
              <a:rPr lang="es-ES" sz="4400" b="1" dirty="0" err="1" smtClean="0"/>
              <a:t>Unreal</a:t>
            </a:r>
            <a:r>
              <a:rPr lang="es-ES" sz="4400" b="1" dirty="0" smtClean="0"/>
              <a:t> </a:t>
            </a:r>
            <a:r>
              <a:rPr lang="es-ES" sz="4400" b="1" dirty="0" err="1" smtClean="0"/>
              <a:t>Engine</a:t>
            </a:r>
            <a:endParaRPr lang="es-ES" sz="4400" b="1" dirty="0"/>
          </a:p>
        </p:txBody>
      </p:sp>
      <p:sp>
        <p:nvSpPr>
          <p:cNvPr id="3" name="Rectángulo 2"/>
          <p:cNvSpPr/>
          <p:nvPr/>
        </p:nvSpPr>
        <p:spPr>
          <a:xfrm>
            <a:off x="913795" y="1910834"/>
            <a:ext cx="10353762" cy="4524315"/>
          </a:xfrm>
          <a:prstGeom prst="rect">
            <a:avLst/>
          </a:prstGeom>
        </p:spPr>
        <p:txBody>
          <a:bodyPr wrap="square">
            <a:spAutoFit/>
          </a:bodyPr>
          <a:lstStyle/>
          <a:p>
            <a:r>
              <a:rPr lang="es-ES" sz="2400" dirty="0" err="1" smtClean="0">
                <a:latin typeface="Calibri" panose="020F0502020204030204" pitchFamily="34" charset="0"/>
                <a:ea typeface="Calibri" panose="020F0502020204030204" pitchFamily="34" charset="0"/>
                <a:cs typeface="Arial" panose="020B0604020202020204" pitchFamily="34" charset="0"/>
              </a:rPr>
              <a:t>Epic</a:t>
            </a:r>
            <a:r>
              <a:rPr lang="es-ES" sz="2400" dirty="0" smtClean="0">
                <a:latin typeface="Calibri" panose="020F0502020204030204" pitchFamily="34" charset="0"/>
                <a:ea typeface="Calibri" panose="020F0502020204030204" pitchFamily="34" charset="0"/>
                <a:cs typeface="Arial" panose="020B0604020202020204" pitchFamily="34" charset="0"/>
              </a:rPr>
              <a:t> </a:t>
            </a:r>
            <a:r>
              <a:rPr lang="es-ES" sz="2400" dirty="0" err="1" smtClean="0">
                <a:latin typeface="Calibri" panose="020F0502020204030204" pitchFamily="34" charset="0"/>
                <a:ea typeface="Calibri" panose="020F0502020204030204" pitchFamily="34" charset="0"/>
                <a:cs typeface="Arial" panose="020B0604020202020204" pitchFamily="34" charset="0"/>
              </a:rPr>
              <a:t>Games</a:t>
            </a:r>
            <a:r>
              <a:rPr lang="es-ES" sz="2400" dirty="0" smtClean="0">
                <a:latin typeface="Calibri" panose="020F0502020204030204" pitchFamily="34" charset="0"/>
                <a:ea typeface="Calibri" panose="020F0502020204030204" pitchFamily="34" charset="0"/>
                <a:cs typeface="Arial" panose="020B0604020202020204" pitchFamily="34" charset="0"/>
              </a:rPr>
              <a:t>, creadores del motor </a:t>
            </a:r>
            <a:r>
              <a:rPr lang="es-ES" sz="2400" dirty="0" err="1" smtClean="0">
                <a:latin typeface="Calibri" panose="020F0502020204030204" pitchFamily="34" charset="0"/>
                <a:ea typeface="Calibri" panose="020F0502020204030204" pitchFamily="34" charset="0"/>
                <a:cs typeface="Arial" panose="020B0604020202020204" pitchFamily="34" charset="0"/>
              </a:rPr>
              <a:t>Unreal</a:t>
            </a:r>
            <a:r>
              <a:rPr lang="es-ES" sz="2400" dirty="0" smtClean="0">
                <a:latin typeface="Calibri" panose="020F0502020204030204" pitchFamily="34" charset="0"/>
                <a:ea typeface="Calibri" panose="020F0502020204030204" pitchFamily="34" charset="0"/>
                <a:cs typeface="Arial" panose="020B0604020202020204" pitchFamily="34" charset="0"/>
              </a:rPr>
              <a:t> </a:t>
            </a:r>
            <a:r>
              <a:rPr lang="es-ES" sz="2400" dirty="0" err="1" smtClean="0">
                <a:latin typeface="Calibri" panose="020F0502020204030204" pitchFamily="34" charset="0"/>
                <a:ea typeface="Calibri" panose="020F0502020204030204" pitchFamily="34" charset="0"/>
                <a:cs typeface="Arial" panose="020B0604020202020204" pitchFamily="34" charset="0"/>
              </a:rPr>
              <a:t>Engine</a:t>
            </a:r>
            <a:r>
              <a:rPr lang="es-ES" sz="2400" dirty="0">
                <a:latin typeface="Calibri" panose="020F0502020204030204" pitchFamily="34" charset="0"/>
                <a:ea typeface="Calibri" panose="020F0502020204030204" pitchFamily="34" charset="0"/>
                <a:cs typeface="Arial" panose="020B0604020202020204" pitchFamily="34" charset="0"/>
              </a:rPr>
              <a:t>,</a:t>
            </a:r>
            <a:r>
              <a:rPr lang="es-ES" sz="2400" dirty="0" smtClean="0">
                <a:latin typeface="Calibri" panose="020F0502020204030204" pitchFamily="34" charset="0"/>
                <a:ea typeface="Calibri" panose="020F0502020204030204" pitchFamily="34" charset="0"/>
                <a:cs typeface="Arial" panose="020B0604020202020204" pitchFamily="34" charset="0"/>
              </a:rPr>
              <a:t> fue </a:t>
            </a:r>
            <a:r>
              <a:rPr lang="es-ES" sz="2400" b="1" dirty="0">
                <a:latin typeface="Calibri" panose="020F0502020204030204" pitchFamily="34" charset="0"/>
                <a:ea typeface="Calibri" panose="020F0502020204030204" pitchFamily="34" charset="0"/>
                <a:cs typeface="Arial" panose="020B0604020202020204" pitchFamily="34" charset="0"/>
              </a:rPr>
              <a:t>fundada en </a:t>
            </a:r>
            <a:r>
              <a:rPr lang="es-ES" sz="2400" b="1" dirty="0" smtClean="0">
                <a:latin typeface="Calibri" panose="020F0502020204030204" pitchFamily="34" charset="0"/>
                <a:ea typeface="Calibri" panose="020F0502020204030204" pitchFamily="34" charset="0"/>
                <a:cs typeface="Arial" panose="020B0604020202020204" pitchFamily="34" charset="0"/>
              </a:rPr>
              <a:t>1991 </a:t>
            </a:r>
            <a:r>
              <a:rPr lang="es-ES" sz="2400" dirty="0">
                <a:latin typeface="Calibri" panose="020F0502020204030204" pitchFamily="34" charset="0"/>
                <a:ea typeface="Calibri" panose="020F0502020204030204" pitchFamily="34" charset="0"/>
                <a:cs typeface="Arial" panose="020B0604020202020204" pitchFamily="34" charset="0"/>
              </a:rPr>
              <a:t>por </a:t>
            </a:r>
            <a:r>
              <a:rPr lang="es-ES" sz="2400" dirty="0">
                <a:latin typeface="Calibri" panose="020F0502020204030204" pitchFamily="34" charset="0"/>
              </a:rPr>
              <a:t>Tim </a:t>
            </a:r>
            <a:r>
              <a:rPr lang="es-ES" sz="2400" dirty="0" err="1" smtClean="0">
                <a:latin typeface="Calibri" panose="020F0502020204030204" pitchFamily="34" charset="0"/>
              </a:rPr>
              <a:t>Sweeney</a:t>
            </a:r>
            <a:r>
              <a:rPr lang="es-ES" sz="2400" dirty="0" smtClean="0">
                <a:latin typeface="Calibri" panose="020F0502020204030204" pitchFamily="34" charset="0"/>
              </a:rPr>
              <a:t>.</a:t>
            </a:r>
          </a:p>
          <a:p>
            <a:endParaRPr lang="es-ES" sz="2400" dirty="0" smtClean="0">
              <a:latin typeface="Calibri" panose="020F0502020204030204" pitchFamily="34" charset="0"/>
              <a:ea typeface="Calibri" panose="020F0502020204030204" pitchFamily="34" charset="0"/>
              <a:cs typeface="Arial" panose="020B0604020202020204" pitchFamily="34" charset="0"/>
            </a:endParaRPr>
          </a:p>
          <a:p>
            <a:r>
              <a:rPr lang="es-ES" sz="2400" dirty="0" smtClean="0">
                <a:latin typeface="Calibri" panose="020F0502020204030204" pitchFamily="34" charset="0"/>
                <a:ea typeface="Calibri" panose="020F0502020204030204" pitchFamily="34" charset="0"/>
                <a:cs typeface="Arial" panose="020B0604020202020204" pitchFamily="34" charset="0"/>
              </a:rPr>
              <a:t>Está enfocado a </a:t>
            </a:r>
            <a:r>
              <a:rPr lang="es-ES" sz="2400" b="1" dirty="0" smtClean="0">
                <a:latin typeface="Calibri" panose="020F0502020204030204" pitchFamily="34" charset="0"/>
                <a:ea typeface="Calibri" panose="020F0502020204030204" pitchFamily="34" charset="0"/>
                <a:cs typeface="Arial" panose="020B0604020202020204" pitchFamily="34" charset="0"/>
              </a:rPr>
              <a:t>desarrollos profesionales </a:t>
            </a:r>
            <a:r>
              <a:rPr lang="es-ES" sz="2400" dirty="0" smtClean="0">
                <a:latin typeface="Calibri" panose="020F0502020204030204" pitchFamily="34" charset="0"/>
                <a:ea typeface="Calibri" panose="020F0502020204030204" pitchFamily="34" charset="0"/>
                <a:cs typeface="Arial" panose="020B0604020202020204" pitchFamily="34" charset="0"/>
              </a:rPr>
              <a:t>aunque la última versión es accesible a cualquier desarrollador</a:t>
            </a:r>
            <a:endParaRPr lang="es-ES" sz="2400" b="1" dirty="0" smtClean="0">
              <a:latin typeface="Calibri" panose="020F0502020204030204" pitchFamily="34" charset="0"/>
              <a:ea typeface="Calibri" panose="020F0502020204030204" pitchFamily="34" charset="0"/>
              <a:cs typeface="Arial" panose="020B0604020202020204" pitchFamily="34" charset="0"/>
            </a:endParaRPr>
          </a:p>
          <a:p>
            <a:endParaRPr lang="es-ES" sz="2400" b="1" dirty="0">
              <a:latin typeface="Calibri" panose="020F0502020204030204" pitchFamily="34" charset="0"/>
              <a:cs typeface="Arial" panose="020B0604020202020204" pitchFamily="34" charset="0"/>
            </a:endParaRPr>
          </a:p>
          <a:p>
            <a:r>
              <a:rPr lang="es-ES" sz="2400" dirty="0">
                <a:latin typeface="Calibri" panose="020F0502020204030204" pitchFamily="34" charset="0"/>
              </a:rPr>
              <a:t>Última versión </a:t>
            </a:r>
            <a:r>
              <a:rPr lang="es-ES" sz="2400" dirty="0" smtClean="0">
                <a:latin typeface="Calibri" panose="020F0502020204030204" pitchFamily="34" charset="0"/>
              </a:rPr>
              <a:t>es </a:t>
            </a:r>
            <a:r>
              <a:rPr lang="es-ES" sz="2400" dirty="0" err="1" smtClean="0">
                <a:latin typeface="Calibri" panose="020F0502020204030204" pitchFamily="34" charset="0"/>
              </a:rPr>
              <a:t>Unreal</a:t>
            </a:r>
            <a:r>
              <a:rPr lang="es-ES" sz="2400" dirty="0" smtClean="0">
                <a:latin typeface="Calibri" panose="020F0502020204030204" pitchFamily="34" charset="0"/>
              </a:rPr>
              <a:t> </a:t>
            </a:r>
            <a:r>
              <a:rPr lang="es-ES" sz="2400" dirty="0" err="1" smtClean="0">
                <a:latin typeface="Calibri" panose="020F0502020204030204" pitchFamily="34" charset="0"/>
              </a:rPr>
              <a:t>Engine</a:t>
            </a:r>
            <a:r>
              <a:rPr lang="es-ES" sz="2400" dirty="0" smtClean="0">
                <a:latin typeface="Calibri" panose="020F0502020204030204" pitchFamily="34" charset="0"/>
              </a:rPr>
              <a:t> 4 lanzada en 2015</a:t>
            </a:r>
          </a:p>
          <a:p>
            <a:endParaRPr lang="es-ES" sz="2400" dirty="0">
              <a:latin typeface="Calibri" panose="020F0502020204030204" pitchFamily="34" charset="0"/>
            </a:endParaRPr>
          </a:p>
          <a:p>
            <a:r>
              <a:rPr lang="es-ES" sz="2400" dirty="0" smtClean="0">
                <a:latin typeface="Calibri" panose="020F0502020204030204" pitchFamily="34" charset="0"/>
              </a:rPr>
              <a:t>Escrito </a:t>
            </a:r>
            <a:r>
              <a:rPr lang="es-ES" sz="2400" dirty="0">
                <a:latin typeface="Calibri" panose="020F0502020204030204" pitchFamily="34" charset="0"/>
              </a:rPr>
              <a:t>íntegramente en C++ y  utiliza </a:t>
            </a:r>
            <a:r>
              <a:rPr lang="es-ES" sz="2400" dirty="0" err="1" smtClean="0">
                <a:latin typeface="Calibri" panose="020F0502020204030204" pitchFamily="34" charset="0"/>
              </a:rPr>
              <a:t>OpenGL</a:t>
            </a:r>
            <a:r>
              <a:rPr lang="es-ES" sz="2400" dirty="0" smtClean="0">
                <a:latin typeface="Calibri" panose="020F0502020204030204" pitchFamily="34" charset="0"/>
              </a:rPr>
              <a:t>, para Mac, </a:t>
            </a:r>
            <a:r>
              <a:rPr lang="es-ES" sz="2400" dirty="0">
                <a:latin typeface="Calibri" panose="020F0502020204030204" pitchFamily="34" charset="0"/>
              </a:rPr>
              <a:t>y </a:t>
            </a:r>
            <a:r>
              <a:rPr lang="es-ES" sz="2400" dirty="0" smtClean="0">
                <a:latin typeface="Calibri" panose="020F0502020204030204" pitchFamily="34" charset="0"/>
              </a:rPr>
              <a:t>DirectX9/10 para </a:t>
            </a:r>
            <a:r>
              <a:rPr lang="es-ES" sz="2400" dirty="0" err="1" smtClean="0">
                <a:latin typeface="Calibri" panose="020F0502020204030204" pitchFamily="34" charset="0"/>
              </a:rPr>
              <a:t>windows</a:t>
            </a:r>
            <a:endParaRPr lang="es-ES" sz="2400" dirty="0" smtClean="0">
              <a:latin typeface="Calibri" panose="020F0502020204030204" pitchFamily="34" charset="0"/>
            </a:endParaRPr>
          </a:p>
          <a:p>
            <a:endParaRPr lang="es-ES" sz="2400" dirty="0">
              <a:latin typeface="Calibri" panose="020F0502020204030204" pitchFamily="34" charset="0"/>
              <a:cs typeface="Arial" panose="020B0604020202020204" pitchFamily="34" charset="0"/>
            </a:endParaRPr>
          </a:p>
          <a:p>
            <a:endParaRPr lang="es-ES" sz="2400" dirty="0">
              <a:latin typeface="Calibri" panose="020F0502020204030204" pitchFamily="34" charset="0"/>
            </a:endParaRPr>
          </a:p>
        </p:txBody>
      </p:sp>
    </p:spTree>
    <p:extLst>
      <p:ext uri="{BB962C8B-B14F-4D97-AF65-F5344CB8AC3E}">
        <p14:creationId xmlns:p14="http://schemas.microsoft.com/office/powerpoint/2010/main" val="259200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Recursos: formación externa para </a:t>
            </a:r>
            <a:r>
              <a:rPr lang="es-ES" sz="4400" b="1" dirty="0" err="1" smtClean="0"/>
              <a:t>Unity</a:t>
            </a:r>
            <a:endParaRPr lang="es-ES" sz="4400" b="1" dirty="0"/>
          </a:p>
        </p:txBody>
      </p:sp>
      <p:pic>
        <p:nvPicPr>
          <p:cNvPr id="3" name="Imagen 2"/>
          <p:cNvPicPr>
            <a:picLocks noChangeAspect="1"/>
          </p:cNvPicPr>
          <p:nvPr/>
        </p:nvPicPr>
        <p:blipFill>
          <a:blip r:embed="rId2"/>
          <a:stretch>
            <a:fillRect/>
          </a:stretch>
        </p:blipFill>
        <p:spPr>
          <a:xfrm>
            <a:off x="1418445" y="1707228"/>
            <a:ext cx="1676400" cy="447675"/>
          </a:xfrm>
          <a:prstGeom prst="rect">
            <a:avLst/>
          </a:prstGeom>
        </p:spPr>
      </p:pic>
      <p:pic>
        <p:nvPicPr>
          <p:cNvPr id="4" name="Picture 2" descr="http://noticias.universia.net.co/co/images/universidades/r/re/res/responsabilidad-soc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83" y="2637682"/>
            <a:ext cx="3018924" cy="173144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4393682" y="4257701"/>
            <a:ext cx="7305675" cy="2038350"/>
          </a:xfrm>
          <a:prstGeom prst="rect">
            <a:avLst/>
          </a:prstGeom>
        </p:spPr>
      </p:pic>
      <p:pic>
        <p:nvPicPr>
          <p:cNvPr id="6" name="Imagen 5"/>
          <p:cNvPicPr>
            <a:picLocks noChangeAspect="1"/>
          </p:cNvPicPr>
          <p:nvPr/>
        </p:nvPicPr>
        <p:blipFill>
          <a:blip r:embed="rId5"/>
          <a:stretch>
            <a:fillRect/>
          </a:stretch>
        </p:blipFill>
        <p:spPr>
          <a:xfrm>
            <a:off x="5533925" y="1633726"/>
            <a:ext cx="6165432" cy="1524654"/>
          </a:xfrm>
          <a:prstGeom prst="rect">
            <a:avLst/>
          </a:prstGeom>
        </p:spPr>
      </p:pic>
    </p:spTree>
    <p:extLst>
      <p:ext uri="{BB962C8B-B14F-4D97-AF65-F5344CB8AC3E}">
        <p14:creationId xmlns:p14="http://schemas.microsoft.com/office/powerpoint/2010/main" val="6420391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Recursos: formación externa para </a:t>
            </a:r>
            <a:r>
              <a:rPr lang="es-ES" sz="4400" b="1" dirty="0" err="1" smtClean="0"/>
              <a:t>Unreal</a:t>
            </a:r>
            <a:endParaRPr lang="es-ES" sz="4400" b="1" dirty="0"/>
          </a:p>
        </p:txBody>
      </p:sp>
      <p:pic>
        <p:nvPicPr>
          <p:cNvPr id="3" name="Imagen 2" descr="http://assets2.digitaltutors.com/images/11/if/h/dt_logo.png"/>
          <p:cNvPicPr/>
          <p:nvPr/>
        </p:nvPicPr>
        <p:blipFill>
          <a:blip r:embed="rId2">
            <a:extLst>
              <a:ext uri="{28A0092B-C50C-407E-A947-70E740481C1C}">
                <a14:useLocalDpi xmlns:a14="http://schemas.microsoft.com/office/drawing/2010/main" val="0"/>
              </a:ext>
            </a:extLst>
          </a:blip>
          <a:srcRect/>
          <a:stretch>
            <a:fillRect/>
          </a:stretch>
        </p:blipFill>
        <p:spPr bwMode="auto">
          <a:xfrm>
            <a:off x="1161056" y="1445227"/>
            <a:ext cx="4465043" cy="11817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Imagen 3" descr="https://www.twinero.es/blog/wp-content/uploads/2013/11/udemy-logo-academyofyou.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1668" y="1569844"/>
            <a:ext cx="3372731" cy="14319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Imagen 4" descr="https://upload.wikimedia.org/wikipedia/en/b/b1/Official-company-logo-for-lynda.com_400x400px.png"/>
          <p:cNvPicPr/>
          <p:nvPr/>
        </p:nvPicPr>
        <p:blipFill>
          <a:blip r:embed="rId4">
            <a:extLst>
              <a:ext uri="{28A0092B-C50C-407E-A947-70E740481C1C}">
                <a14:useLocalDpi xmlns:a14="http://schemas.microsoft.com/office/drawing/2010/main" val="0"/>
              </a:ext>
            </a:extLst>
          </a:blip>
          <a:srcRect/>
          <a:stretch>
            <a:fillRect/>
          </a:stretch>
        </p:blipFill>
        <p:spPr bwMode="auto">
          <a:xfrm>
            <a:off x="9900279" y="4911325"/>
            <a:ext cx="1494278" cy="14024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Imagen 5" descr="https://udn.epicgames.com/Three/rsrc/Three/3DMotive/3dmotive.jpg"/>
          <p:cNvPicPr/>
          <p:nvPr/>
        </p:nvPicPr>
        <p:blipFill>
          <a:blip r:embed="rId5">
            <a:extLst>
              <a:ext uri="{28A0092B-C50C-407E-A947-70E740481C1C}">
                <a14:useLocalDpi xmlns:a14="http://schemas.microsoft.com/office/drawing/2010/main" val="0"/>
              </a:ext>
            </a:extLst>
          </a:blip>
          <a:srcRect/>
          <a:stretch>
            <a:fillRect/>
          </a:stretch>
        </p:blipFill>
        <p:spPr bwMode="auto">
          <a:xfrm>
            <a:off x="1161056" y="5304946"/>
            <a:ext cx="4731743" cy="889291"/>
          </a:xfrm>
          <a:prstGeom prst="rect">
            <a:avLst/>
          </a:prstGeom>
          <a:noFill/>
          <a:ln>
            <a:noFill/>
          </a:ln>
        </p:spPr>
      </p:pic>
      <p:sp>
        <p:nvSpPr>
          <p:cNvPr id="7" name="Rectángulo 6"/>
          <p:cNvSpPr/>
          <p:nvPr/>
        </p:nvSpPr>
        <p:spPr>
          <a:xfrm>
            <a:off x="1127720" y="2972333"/>
            <a:ext cx="10571637" cy="1938992"/>
          </a:xfrm>
          <a:prstGeom prst="rect">
            <a:avLst/>
          </a:prstGeom>
        </p:spPr>
        <p:txBody>
          <a:bodyPr wrap="square">
            <a:spAutoFit/>
          </a:bodyPr>
          <a:lstStyle/>
          <a:p>
            <a:r>
              <a:rPr lang="es-ES" sz="2400" dirty="0" smtClean="0">
                <a:latin typeface="Calibri" panose="020F0502020204030204" pitchFamily="34" charset="0"/>
                <a:ea typeface="Calibri" panose="020F0502020204030204" pitchFamily="34" charset="0"/>
                <a:cs typeface="Times New Roman" panose="02020603050405020304" pitchFamily="18" charset="0"/>
              </a:rPr>
              <a:t>La mayoría de cursos son cursos </a:t>
            </a:r>
            <a:r>
              <a:rPr lang="es-ES" sz="2400" dirty="0">
                <a:latin typeface="Calibri" panose="020F0502020204030204" pitchFamily="34" charset="0"/>
                <a:ea typeface="Calibri" panose="020F0502020204030204" pitchFamily="34" charset="0"/>
                <a:cs typeface="Times New Roman" panose="02020603050405020304" pitchFamily="18" charset="0"/>
              </a:rPr>
              <a:t>de </a:t>
            </a:r>
            <a:r>
              <a:rPr lang="es-ES" sz="2400" dirty="0" smtClean="0">
                <a:latin typeface="Calibri" panose="020F0502020204030204" pitchFamily="34" charset="0"/>
                <a:ea typeface="Calibri" panose="020F0502020204030204" pitchFamily="34" charset="0"/>
                <a:cs typeface="Times New Roman" panose="02020603050405020304" pitchFamily="18" charset="0"/>
              </a:rPr>
              <a:t>pago</a:t>
            </a:r>
            <a:r>
              <a:rPr lang="es-ES" sz="2400" dirty="0" smtClean="0">
                <a:latin typeface="Calibri" panose="020F0502020204030204" pitchFamily="34" charset="0"/>
                <a:ea typeface="Calibri" panose="020F0502020204030204" pitchFamily="34" charset="0"/>
                <a:cs typeface="Times New Roman" panose="02020603050405020304" pitchFamily="18" charset="0"/>
              </a:rPr>
              <a:t>.</a:t>
            </a:r>
          </a:p>
          <a:p>
            <a:endParaRPr lang="es-ES" sz="2400" dirty="0" smtClean="0">
              <a:latin typeface="Calibri" panose="020F0502020204030204" pitchFamily="34" charset="0"/>
              <a:ea typeface="Calibri" panose="020F0502020204030204" pitchFamily="34" charset="0"/>
              <a:cs typeface="Times New Roman" panose="02020603050405020304" pitchFamily="18" charset="0"/>
            </a:endParaRPr>
          </a:p>
          <a:p>
            <a:r>
              <a:rPr lang="es-ES" sz="2400" dirty="0" smtClean="0">
                <a:latin typeface="Calibri" panose="020F0502020204030204" pitchFamily="34" charset="0"/>
                <a:cs typeface="Times New Roman" panose="02020603050405020304" pitchFamily="18" charset="0"/>
              </a:rPr>
              <a:t>Podemos encontrar cursos y tutoriales gratuitos en blogs de Internet y </a:t>
            </a:r>
            <a:r>
              <a:rPr lang="es-ES" sz="2400" dirty="0" err="1" smtClean="0">
                <a:latin typeface="Calibri" panose="020F0502020204030204" pitchFamily="34" charset="0"/>
                <a:cs typeface="Times New Roman" panose="02020603050405020304" pitchFamily="18" charset="0"/>
              </a:rPr>
              <a:t>Youtube</a:t>
            </a:r>
            <a:r>
              <a:rPr lang="es-ES" sz="2400" dirty="0" smtClean="0">
                <a:latin typeface="Calibri" panose="020F0502020204030204" pitchFamily="34" charset="0"/>
                <a:cs typeface="Times New Roman" panose="02020603050405020304" pitchFamily="18" charset="0"/>
              </a:rPr>
              <a:t>.</a:t>
            </a:r>
          </a:p>
          <a:p>
            <a:endParaRPr lang="es-ES" sz="2400" dirty="0" smtClean="0">
              <a:latin typeface="Calibri" panose="020F0502020204030204" pitchFamily="34" charset="0"/>
              <a:cs typeface="Times New Roman" panose="02020603050405020304" pitchFamily="18" charset="0"/>
            </a:endParaRPr>
          </a:p>
          <a:p>
            <a:r>
              <a:rPr lang="es-ES" sz="2400" dirty="0" smtClean="0">
                <a:latin typeface="Calibri" panose="020F0502020204030204" pitchFamily="34" charset="0"/>
                <a:cs typeface="Times New Roman" panose="02020603050405020304" pitchFamily="18" charset="0"/>
              </a:rPr>
              <a:t>Formación incluida también en Grados y Másteres Universitarios.</a:t>
            </a:r>
            <a:endParaRPr lang="es-ES" sz="2400" dirty="0"/>
          </a:p>
        </p:txBody>
      </p:sp>
    </p:spTree>
    <p:extLst>
      <p:ext uri="{BB962C8B-B14F-4D97-AF65-F5344CB8AC3E}">
        <p14:creationId xmlns:p14="http://schemas.microsoft.com/office/powerpoint/2010/main" val="337325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Recursos: multimedia externos para </a:t>
            </a:r>
            <a:r>
              <a:rPr lang="es-ES" sz="4400" b="1" dirty="0" err="1" smtClean="0"/>
              <a:t>Unity</a:t>
            </a:r>
            <a:endParaRPr lang="es-ES" sz="4400" b="1" dirty="0"/>
          </a:p>
        </p:txBody>
      </p:sp>
      <p:pic>
        <p:nvPicPr>
          <p:cNvPr id="3" name="Imagen 2"/>
          <p:cNvPicPr>
            <a:picLocks noChangeAspect="1"/>
          </p:cNvPicPr>
          <p:nvPr/>
        </p:nvPicPr>
        <p:blipFill>
          <a:blip r:embed="rId2"/>
          <a:stretch>
            <a:fillRect/>
          </a:stretch>
        </p:blipFill>
        <p:spPr>
          <a:xfrm>
            <a:off x="5800558" y="1572154"/>
            <a:ext cx="5502442" cy="4731568"/>
          </a:xfrm>
          <a:prstGeom prst="rect">
            <a:avLst/>
          </a:prstGeom>
        </p:spPr>
      </p:pic>
      <p:sp>
        <p:nvSpPr>
          <p:cNvPr id="4" name="Marcador de contenido 2"/>
          <p:cNvSpPr>
            <a:spLocks noGrp="1"/>
          </p:cNvSpPr>
          <p:nvPr>
            <p:ph idx="1"/>
          </p:nvPr>
        </p:nvSpPr>
        <p:spPr>
          <a:xfrm>
            <a:off x="889000" y="2161886"/>
            <a:ext cx="4150895" cy="3273714"/>
          </a:xfrm>
        </p:spPr>
        <p:txBody>
          <a:bodyPr>
            <a:noAutofit/>
          </a:bodyPr>
          <a:lstStyle/>
          <a:p>
            <a:pPr marL="36900" indent="0" algn="ctr">
              <a:buNone/>
            </a:pPr>
            <a:r>
              <a:rPr lang="es-ES" sz="2800" b="1" dirty="0" smtClean="0">
                <a:latin typeface="Calibri" panose="020F0502020204030204" pitchFamily="34" charset="0"/>
              </a:rPr>
              <a:t>ASSET STORE DE UNITY</a:t>
            </a:r>
          </a:p>
          <a:p>
            <a:pPr marL="36900" indent="0" algn="ctr">
              <a:buNone/>
            </a:pPr>
            <a:endParaRPr lang="es-ES" sz="2800" b="1" dirty="0" smtClean="0">
              <a:latin typeface="Calibri" panose="020F0502020204030204" pitchFamily="34" charset="0"/>
            </a:endParaRPr>
          </a:p>
          <a:p>
            <a:pPr marL="36900" indent="0">
              <a:buNone/>
            </a:pPr>
            <a:r>
              <a:rPr lang="es-ES" sz="2800" b="1" dirty="0" smtClean="0">
                <a:latin typeface="Calibri" panose="020F0502020204030204" pitchFamily="34" charset="0"/>
              </a:rPr>
              <a:t>Marketplace</a:t>
            </a:r>
          </a:p>
          <a:p>
            <a:pPr marL="36900" indent="0">
              <a:buNone/>
            </a:pPr>
            <a:endParaRPr lang="es-ES" sz="2800" b="1" dirty="0">
              <a:latin typeface="Calibri" panose="020F0502020204030204" pitchFamily="34" charset="0"/>
            </a:endParaRPr>
          </a:p>
          <a:p>
            <a:pPr marL="36900" indent="0">
              <a:buNone/>
            </a:pPr>
            <a:r>
              <a:rPr lang="es-ES" sz="2800" b="1" dirty="0" smtClean="0">
                <a:latin typeface="Calibri" panose="020F0502020204030204" pitchFamily="34" charset="0"/>
              </a:rPr>
              <a:t>Contenido creado por la propia comunidad y Unity</a:t>
            </a:r>
            <a:endParaRPr lang="es-ES" sz="2800" b="1" dirty="0">
              <a:latin typeface="Calibri" panose="020F0502020204030204" pitchFamily="34" charset="0"/>
            </a:endParaRPr>
          </a:p>
        </p:txBody>
      </p:sp>
    </p:spTree>
    <p:extLst>
      <p:ext uri="{BB962C8B-B14F-4D97-AF65-F5344CB8AC3E}">
        <p14:creationId xmlns:p14="http://schemas.microsoft.com/office/powerpoint/2010/main" val="864045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Recursos: </a:t>
            </a:r>
            <a:r>
              <a:rPr lang="es-ES" sz="4400" b="1" dirty="0"/>
              <a:t>multimedia externos </a:t>
            </a:r>
            <a:r>
              <a:rPr lang="es-ES" sz="4400" b="1" dirty="0" smtClean="0"/>
              <a:t>para </a:t>
            </a:r>
            <a:r>
              <a:rPr lang="es-ES" sz="4400" b="1" dirty="0" err="1" smtClean="0"/>
              <a:t>Unreal</a:t>
            </a:r>
            <a:endParaRPr lang="es-ES" sz="4400" b="1" dirty="0"/>
          </a:p>
        </p:txBody>
      </p:sp>
      <p:pic>
        <p:nvPicPr>
          <p:cNvPr id="3" name="Imagen 2" descr="https://cdn2.unrealengine.com/blog/marketplaceLMain-770x250-204200284.png"/>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996554"/>
            <a:ext cx="7470017" cy="2531246"/>
          </a:xfrm>
          <a:prstGeom prst="rect">
            <a:avLst/>
          </a:prstGeom>
          <a:noFill/>
          <a:ln>
            <a:noFill/>
          </a:ln>
        </p:spPr>
      </p:pic>
      <p:sp>
        <p:nvSpPr>
          <p:cNvPr id="4" name="Rectángulo 3"/>
          <p:cNvSpPr/>
          <p:nvPr/>
        </p:nvSpPr>
        <p:spPr>
          <a:xfrm>
            <a:off x="877628" y="1456340"/>
            <a:ext cx="10375900" cy="2308324"/>
          </a:xfrm>
          <a:prstGeom prst="rect">
            <a:avLst/>
          </a:prstGeom>
        </p:spPr>
        <p:txBody>
          <a:bodyPr wrap="square">
            <a:spAutoFit/>
          </a:bodyPr>
          <a:lstStyle/>
          <a:p>
            <a:r>
              <a:rPr lang="es-ES" sz="2400" dirty="0" err="1">
                <a:latin typeface="Calibri" panose="020F0502020204030204" pitchFamily="34" charset="0"/>
                <a:ea typeface="Calibri" panose="020F0502020204030204" pitchFamily="34" charset="0"/>
                <a:cs typeface="Times New Roman" panose="02020603050405020304" pitchFamily="18" charset="0"/>
              </a:rPr>
              <a:t>Unreal</a:t>
            </a:r>
            <a:r>
              <a:rPr lang="es-ES" sz="2400" dirty="0">
                <a:latin typeface="Calibri" panose="020F0502020204030204" pitchFamily="34" charset="0"/>
                <a:ea typeface="Calibri" panose="020F0502020204030204" pitchFamily="34" charset="0"/>
                <a:cs typeface="Times New Roman" panose="02020603050405020304" pitchFamily="18" charset="0"/>
              </a:rPr>
              <a:t> </a:t>
            </a:r>
            <a:r>
              <a:rPr lang="es-ES" sz="2400" dirty="0" err="1">
                <a:latin typeface="Calibri" panose="020F0502020204030204" pitchFamily="34" charset="0"/>
                <a:ea typeface="Calibri" panose="020F0502020204030204" pitchFamily="34" charset="0"/>
                <a:cs typeface="Times New Roman" panose="02020603050405020304" pitchFamily="18" charset="0"/>
              </a:rPr>
              <a:t>Engine</a:t>
            </a:r>
            <a:r>
              <a:rPr lang="es-ES" sz="2400" dirty="0">
                <a:latin typeface="Calibri" panose="020F0502020204030204" pitchFamily="34" charset="0"/>
                <a:ea typeface="Calibri" panose="020F0502020204030204" pitchFamily="34" charset="0"/>
                <a:cs typeface="Times New Roman" panose="02020603050405020304" pitchFamily="18" charset="0"/>
              </a:rPr>
              <a:t> cuenta con su propio Marketplace donde la comunidad sube sus materiales para que cualquiera que esté interesado pueda comprar dicho material y añadirlo a su proyecto</a:t>
            </a:r>
            <a:r>
              <a:rPr lang="es-ES" sz="2400" dirty="0" smtClean="0">
                <a:latin typeface="Calibri" panose="020F0502020204030204" pitchFamily="34" charset="0"/>
                <a:ea typeface="Calibri" panose="020F0502020204030204" pitchFamily="34" charset="0"/>
                <a:cs typeface="Times New Roman" panose="02020603050405020304" pitchFamily="18" charset="0"/>
              </a:rPr>
              <a:t>.</a:t>
            </a:r>
          </a:p>
          <a:p>
            <a:endParaRPr lang="es-ES" sz="2400" dirty="0" smtClean="0">
              <a:latin typeface="Calibri" panose="020F0502020204030204" pitchFamily="34" charset="0"/>
              <a:ea typeface="Calibri" panose="020F0502020204030204" pitchFamily="34" charset="0"/>
              <a:cs typeface="Times New Roman" panose="02020603050405020304" pitchFamily="18" charset="0"/>
            </a:endParaRPr>
          </a:p>
          <a:p>
            <a:r>
              <a:rPr lang="es-ES" sz="2400" dirty="0" smtClean="0">
                <a:latin typeface="Calibri" panose="020F0502020204030204" pitchFamily="34" charset="0"/>
              </a:rPr>
              <a:t>También </a:t>
            </a:r>
            <a:r>
              <a:rPr lang="es-ES" sz="2400" dirty="0">
                <a:latin typeface="Calibri" panose="020F0502020204030204" pitchFamily="34" charset="0"/>
              </a:rPr>
              <a:t>podemos encontrar música de uso libre en sitios como </a:t>
            </a:r>
            <a:r>
              <a:rPr lang="es-ES" sz="2400" dirty="0" err="1">
                <a:latin typeface="Calibri" panose="020F0502020204030204" pitchFamily="34" charset="0"/>
              </a:rPr>
              <a:t>youtube</a:t>
            </a:r>
            <a:r>
              <a:rPr lang="es-ES" sz="2400" dirty="0">
                <a:latin typeface="Calibri" panose="020F0502020204030204" pitchFamily="34" charset="0"/>
              </a:rPr>
              <a:t> o personajes, fondos y demás piezas de arte en webs como opengameart.org.</a:t>
            </a:r>
          </a:p>
        </p:txBody>
      </p:sp>
    </p:spTree>
    <p:extLst>
      <p:ext uri="{BB962C8B-B14F-4D97-AF65-F5344CB8AC3E}">
        <p14:creationId xmlns:p14="http://schemas.microsoft.com/office/powerpoint/2010/main" val="24105668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127000"/>
            <a:ext cx="10515600" cy="1119188"/>
          </a:xfrm>
        </p:spPr>
        <p:txBody>
          <a:bodyPr>
            <a:normAutofit fontScale="90000"/>
          </a:bodyPr>
          <a:lstStyle/>
          <a:p>
            <a:r>
              <a:rPr lang="es-ES" sz="4400" b="1" dirty="0" smtClean="0"/>
              <a:t>Hardware: </a:t>
            </a:r>
            <a:r>
              <a:rPr lang="es-ES" sz="4400" dirty="0">
                <a:effectLst/>
              </a:rPr>
              <a:t>Requisitos mínimos para ejecutar </a:t>
            </a:r>
            <a:r>
              <a:rPr lang="es-ES" sz="4400" dirty="0" err="1" smtClean="0">
                <a:effectLst/>
              </a:rPr>
              <a:t>Unity</a:t>
            </a:r>
            <a:endParaRPr lang="es-ES" sz="4400" b="1" dirty="0"/>
          </a:p>
        </p:txBody>
      </p:sp>
      <p:sp>
        <p:nvSpPr>
          <p:cNvPr id="8" name="Rectángulo 7"/>
          <p:cNvSpPr/>
          <p:nvPr/>
        </p:nvSpPr>
        <p:spPr>
          <a:xfrm>
            <a:off x="838200" y="1503869"/>
            <a:ext cx="10833100" cy="5016758"/>
          </a:xfrm>
          <a:prstGeom prst="rect">
            <a:avLst/>
          </a:prstGeom>
        </p:spPr>
        <p:txBody>
          <a:bodyPr wrap="square">
            <a:spAutoFit/>
          </a:bodyPr>
          <a:lstStyle/>
          <a:p>
            <a:pPr algn="just">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OS</a:t>
            </a:r>
            <a:r>
              <a:rPr lang="es-ES" sz="2000" dirty="0">
                <a:latin typeface="Calibri" panose="020F0502020204030204" pitchFamily="34" charset="0"/>
                <a:ea typeface="Calibri" panose="020F0502020204030204" pitchFamily="34" charset="0"/>
                <a:cs typeface="Arial" panose="020B0604020202020204" pitchFamily="34" charset="0"/>
              </a:rPr>
              <a:t>: Windows 7 SP1+, 8, 10; Mac OS X 10.8+.</a:t>
            </a:r>
          </a:p>
          <a:p>
            <a:pPr algn="just">
              <a:spcAft>
                <a:spcPts val="800"/>
              </a:spcAft>
            </a:pPr>
            <a:r>
              <a:rPr lang="es-ES" sz="2000" dirty="0">
                <a:latin typeface="Calibri" panose="020F0502020204030204" pitchFamily="34" charset="0"/>
                <a:ea typeface="Calibri" panose="020F0502020204030204" pitchFamily="34" charset="0"/>
                <a:cs typeface="Arial" panose="020B0604020202020204" pitchFamily="34" charset="0"/>
              </a:rPr>
              <a:t>Windows XP y Vista no son compatibles y las versiones de servidor de Windows &amp; OS X no se han probado</a:t>
            </a:r>
            <a:r>
              <a:rPr lang="es-ES" sz="2000" dirty="0" smtClean="0">
                <a:latin typeface="Calibri" panose="020F0502020204030204" pitchFamily="34" charset="0"/>
                <a:ea typeface="Calibri" panose="020F0502020204030204" pitchFamily="34" charset="0"/>
                <a:cs typeface="Arial" panose="020B0604020202020204" pitchFamily="34" charset="0"/>
              </a:rPr>
              <a:t>.</a:t>
            </a:r>
          </a:p>
          <a:p>
            <a:pPr algn="just">
              <a:spcAft>
                <a:spcPts val="800"/>
              </a:spcAft>
            </a:pP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GPU</a:t>
            </a:r>
            <a:r>
              <a:rPr lang="es-ES" sz="2000" dirty="0">
                <a:latin typeface="Calibri" panose="020F0502020204030204" pitchFamily="34" charset="0"/>
                <a:ea typeface="Calibri" panose="020F0502020204030204" pitchFamily="34" charset="0"/>
                <a:cs typeface="Arial" panose="020B0604020202020204" pitchFamily="34" charset="0"/>
              </a:rPr>
              <a:t>: Capacidades de tarjeta de vídeo con DX9 (modelo de </a:t>
            </a:r>
            <a:r>
              <a:rPr lang="es-ES" sz="2000" dirty="0" err="1">
                <a:latin typeface="Calibri" panose="020F0502020204030204" pitchFamily="34" charset="0"/>
                <a:ea typeface="Calibri" panose="020F0502020204030204" pitchFamily="34" charset="0"/>
                <a:cs typeface="Arial" panose="020B0604020202020204" pitchFamily="34" charset="0"/>
              </a:rPr>
              <a:t>shader</a:t>
            </a:r>
            <a:r>
              <a:rPr lang="es-ES" sz="2000" dirty="0">
                <a:latin typeface="Calibri" panose="020F0502020204030204" pitchFamily="34" charset="0"/>
                <a:ea typeface="Calibri" panose="020F0502020204030204" pitchFamily="34" charset="0"/>
                <a:cs typeface="Arial" panose="020B0604020202020204" pitchFamily="34" charset="0"/>
              </a:rPr>
              <a:t> 2.0). Se presupone que cualquier tarjeta de video posterior al 2004 cumple con los requisitos suficientes</a:t>
            </a:r>
            <a:r>
              <a:rPr lang="es-ES" sz="2000" dirty="0" smtClean="0">
                <a:latin typeface="Calibri" panose="020F0502020204030204" pitchFamily="34" charset="0"/>
                <a:ea typeface="Calibri" panose="020F0502020204030204" pitchFamily="34" charset="0"/>
                <a:cs typeface="Arial" panose="020B0604020202020204" pitchFamily="34" charset="0"/>
              </a:rPr>
              <a:t>.</a:t>
            </a:r>
          </a:p>
          <a:p>
            <a:pPr algn="just">
              <a:spcAft>
                <a:spcPts val="800"/>
              </a:spcAft>
            </a:pPr>
            <a:endParaRPr lang="es-ES" sz="2000" dirty="0">
              <a:latin typeface="Calibri" panose="020F0502020204030204" pitchFamily="34" charset="0"/>
              <a:ea typeface="Calibri" panose="020F0502020204030204" pitchFamily="34" charset="0"/>
              <a:cs typeface="Arial" panose="020B0604020202020204" pitchFamily="34" charset="0"/>
            </a:endParaRPr>
          </a:p>
          <a:p>
            <a:pPr algn="just">
              <a:spcAft>
                <a:spcPts val="800"/>
              </a:spcAft>
            </a:pPr>
            <a:r>
              <a:rPr lang="es-ES" sz="2000" b="1" dirty="0">
                <a:latin typeface="Calibri" panose="020F0502020204030204" pitchFamily="34" charset="0"/>
                <a:ea typeface="Calibri" panose="020F0502020204030204" pitchFamily="34" charset="0"/>
                <a:cs typeface="Arial" panose="020B0604020202020204" pitchFamily="34" charset="0"/>
              </a:rPr>
              <a:t>Requisitos adicionales para el desarrollo de plataformas:</a:t>
            </a:r>
            <a:endParaRPr lang="es-ES" sz="2000" dirty="0">
              <a:latin typeface="Calibri" panose="020F0502020204030204" pitchFamily="34" charset="0"/>
              <a:ea typeface="Calibri" panose="020F0502020204030204" pitchFamily="34" charset="0"/>
              <a:cs typeface="Arial" panose="020B0604020202020204" pitchFamily="34" charset="0"/>
            </a:endParaRPr>
          </a:p>
          <a:p>
            <a:pPr marL="342900" lvl="0" indent="-342900" algn="just">
              <a:spcAft>
                <a:spcPts val="800"/>
              </a:spcAft>
              <a:buSzPts val="1000"/>
              <a:buFont typeface="Courier New" panose="02070309020205020404" pitchFamily="49" charset="0"/>
              <a:buChar char="o"/>
              <a:tabLst>
                <a:tab pos="457200" algn="l"/>
              </a:tabLst>
            </a:pPr>
            <a:r>
              <a:rPr lang="es-ES" sz="2000" dirty="0">
                <a:latin typeface="Calibri" panose="020F0502020204030204" pitchFamily="34" charset="0"/>
                <a:ea typeface="Calibri" panose="020F0502020204030204" pitchFamily="34" charset="0"/>
                <a:cs typeface="Arial" panose="020B0604020202020204" pitchFamily="34" charset="0"/>
              </a:rPr>
              <a:t>iOS: Computadora Mac que ejecuta como mínimo la versión OS X 10.9.4 y </a:t>
            </a:r>
            <a:r>
              <a:rPr lang="es-ES" sz="2000" dirty="0" err="1">
                <a:latin typeface="Calibri" panose="020F0502020204030204" pitchFamily="34" charset="0"/>
                <a:ea typeface="Calibri" panose="020F0502020204030204" pitchFamily="34" charset="0"/>
                <a:cs typeface="Arial" panose="020B0604020202020204" pitchFamily="34" charset="0"/>
              </a:rPr>
              <a:t>Xcode</a:t>
            </a:r>
            <a:r>
              <a:rPr lang="es-ES" sz="2000" dirty="0">
                <a:latin typeface="Calibri" panose="020F0502020204030204" pitchFamily="34" charset="0"/>
                <a:ea typeface="Calibri" panose="020F0502020204030204" pitchFamily="34" charset="0"/>
                <a:cs typeface="Arial" panose="020B0604020202020204" pitchFamily="34" charset="0"/>
              </a:rPr>
              <a:t> 6.x.</a:t>
            </a:r>
          </a:p>
          <a:p>
            <a:pPr marL="342900" lvl="0" indent="-342900" algn="just">
              <a:spcAft>
                <a:spcPts val="800"/>
              </a:spcAft>
              <a:buSzPts val="1000"/>
              <a:buFont typeface="Courier New" panose="02070309020205020404" pitchFamily="49" charset="0"/>
              <a:buChar char="o"/>
              <a:tabLst>
                <a:tab pos="457200" algn="l"/>
              </a:tabLst>
            </a:pPr>
            <a:r>
              <a:rPr lang="es-ES" sz="2000" dirty="0">
                <a:latin typeface="Calibri" panose="020F0502020204030204" pitchFamily="34" charset="0"/>
                <a:ea typeface="Calibri" panose="020F0502020204030204" pitchFamily="34" charset="0"/>
                <a:cs typeface="Arial" panose="020B0604020202020204" pitchFamily="34" charset="0"/>
              </a:rPr>
              <a:t>Android: Android SDK y Java </a:t>
            </a:r>
            <a:r>
              <a:rPr lang="es-ES" sz="2000" dirty="0" err="1">
                <a:latin typeface="Calibri" panose="020F0502020204030204" pitchFamily="34" charset="0"/>
                <a:ea typeface="Calibri" panose="020F0502020204030204" pitchFamily="34" charset="0"/>
                <a:cs typeface="Arial" panose="020B0604020202020204" pitchFamily="34" charset="0"/>
              </a:rPr>
              <a:t>Development</a:t>
            </a:r>
            <a:r>
              <a:rPr lang="es-ES" sz="2000" dirty="0">
                <a:latin typeface="Calibri" panose="020F0502020204030204" pitchFamily="34" charset="0"/>
                <a:ea typeface="Calibri" panose="020F0502020204030204" pitchFamily="34" charset="0"/>
                <a:cs typeface="Arial" panose="020B0604020202020204" pitchFamily="34" charset="0"/>
              </a:rPr>
              <a:t> Kit (JDK).</a:t>
            </a:r>
          </a:p>
          <a:p>
            <a:pPr marL="342900" lvl="0" indent="-342900" algn="just">
              <a:spcAft>
                <a:spcPts val="800"/>
              </a:spcAft>
              <a:buSzPts val="1000"/>
              <a:buFont typeface="Courier New" panose="02070309020205020404" pitchFamily="49" charset="0"/>
              <a:buChar char="o"/>
              <a:tabLst>
                <a:tab pos="457200" algn="l"/>
              </a:tabLst>
            </a:pPr>
            <a:r>
              <a:rPr lang="es-ES" sz="2000" dirty="0">
                <a:latin typeface="Calibri" panose="020F0502020204030204" pitchFamily="34" charset="0"/>
                <a:ea typeface="Calibri" panose="020F0502020204030204" pitchFamily="34" charset="0"/>
                <a:cs typeface="Arial" panose="020B0604020202020204" pitchFamily="34" charset="0"/>
              </a:rPr>
              <a:t>Windows 8.1 Store Apps / Windows </a:t>
            </a:r>
            <a:r>
              <a:rPr lang="es-ES" sz="2000" dirty="0" err="1">
                <a:latin typeface="Calibri" panose="020F0502020204030204" pitchFamily="34" charset="0"/>
                <a:ea typeface="Calibri" panose="020F0502020204030204" pitchFamily="34" charset="0"/>
                <a:cs typeface="Arial" panose="020B0604020202020204" pitchFamily="34" charset="0"/>
              </a:rPr>
              <a:t>Phone</a:t>
            </a:r>
            <a:r>
              <a:rPr lang="es-ES" sz="2000" dirty="0">
                <a:latin typeface="Calibri" panose="020F0502020204030204" pitchFamily="34" charset="0"/>
                <a:ea typeface="Calibri" panose="020F0502020204030204" pitchFamily="34" charset="0"/>
                <a:cs typeface="Arial" panose="020B0604020202020204" pitchFamily="34" charset="0"/>
              </a:rPr>
              <a:t> 8.1: 64 bit Windows 8.1 Pro y Visual Studio 2013 </a:t>
            </a:r>
            <a:r>
              <a:rPr lang="es-ES" sz="2000" dirty="0" err="1">
                <a:latin typeface="Calibri" panose="020F0502020204030204" pitchFamily="34" charset="0"/>
                <a:ea typeface="Calibri" panose="020F0502020204030204" pitchFamily="34" charset="0"/>
                <a:cs typeface="Arial" panose="020B0604020202020204" pitchFamily="34" charset="0"/>
              </a:rPr>
              <a:t>Update</a:t>
            </a:r>
            <a:r>
              <a:rPr lang="es-ES" sz="2000" dirty="0">
                <a:latin typeface="Calibri" panose="020F0502020204030204" pitchFamily="34" charset="0"/>
                <a:ea typeface="Calibri" panose="020F0502020204030204" pitchFamily="34" charset="0"/>
                <a:cs typeface="Arial" panose="020B0604020202020204" pitchFamily="34" charset="0"/>
              </a:rPr>
              <a:t> 2+.</a:t>
            </a:r>
          </a:p>
          <a:p>
            <a:pPr marL="342900" lvl="0" indent="-342900" algn="just">
              <a:spcAft>
                <a:spcPts val="800"/>
              </a:spcAft>
              <a:buSzPts val="1000"/>
              <a:buFont typeface="Courier New" panose="02070309020205020404" pitchFamily="49" charset="0"/>
              <a:buChar char="o"/>
              <a:tabLst>
                <a:tab pos="457200" algn="l"/>
              </a:tabLst>
            </a:pPr>
            <a:r>
              <a:rPr lang="es-ES" sz="2000" dirty="0" err="1">
                <a:latin typeface="Calibri" panose="020F0502020204030204" pitchFamily="34" charset="0"/>
                <a:ea typeface="Calibri" panose="020F0502020204030204" pitchFamily="34" charset="0"/>
                <a:cs typeface="Arial" panose="020B0604020202020204" pitchFamily="34" charset="0"/>
              </a:rPr>
              <a:t>WebGL</a:t>
            </a:r>
            <a:r>
              <a:rPr lang="es-ES" sz="2000" dirty="0">
                <a:latin typeface="Calibri" panose="020F0502020204030204" pitchFamily="34" charset="0"/>
                <a:ea typeface="Calibri" panose="020F0502020204030204" pitchFamily="34" charset="0"/>
                <a:cs typeface="Arial" panose="020B0604020202020204" pitchFamily="34" charset="0"/>
              </a:rPr>
              <a:t>: Mac OS X 10.8+ o Windows 7 SP1+ (solo editor de 64 bits)</a:t>
            </a:r>
            <a:endParaRPr lang="es-E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96440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49300" y="101600"/>
            <a:ext cx="10515600" cy="1119188"/>
          </a:xfrm>
        </p:spPr>
        <p:txBody>
          <a:bodyPr>
            <a:normAutofit fontScale="90000"/>
          </a:bodyPr>
          <a:lstStyle/>
          <a:p>
            <a:r>
              <a:rPr lang="es-ES" sz="4400" b="1" dirty="0" smtClean="0"/>
              <a:t>Hardware: </a:t>
            </a:r>
            <a:r>
              <a:rPr lang="es-ES" sz="4400" dirty="0">
                <a:effectLst/>
              </a:rPr>
              <a:t>Requisitos mínimos para ejecutar </a:t>
            </a:r>
            <a:r>
              <a:rPr lang="es-ES" sz="4400" dirty="0" err="1" smtClean="0">
                <a:effectLst/>
              </a:rPr>
              <a:t>Unreal</a:t>
            </a:r>
            <a:endParaRPr lang="es-ES" sz="4400" b="1" dirty="0"/>
          </a:p>
        </p:txBody>
      </p:sp>
      <p:sp>
        <p:nvSpPr>
          <p:cNvPr id="2" name="Rectángulo 1"/>
          <p:cNvSpPr/>
          <p:nvPr/>
        </p:nvSpPr>
        <p:spPr>
          <a:xfrm>
            <a:off x="571500" y="1220788"/>
            <a:ext cx="10871200" cy="5991384"/>
          </a:xfrm>
          <a:prstGeom prst="rect">
            <a:avLst/>
          </a:prstGeom>
        </p:spPr>
        <p:txBody>
          <a:bodyPr wrap="square">
            <a:spAutoFit/>
          </a:bodyPr>
          <a:lstStyle/>
          <a:p>
            <a:pPr algn="just">
              <a:spcAft>
                <a:spcPts val="800"/>
              </a:spcAft>
            </a:pPr>
            <a:r>
              <a:rPr lang="es-ES" sz="2200" b="1" dirty="0" smtClean="0">
                <a:latin typeface="Calibri" panose="020F0502020204030204" pitchFamily="34" charset="0"/>
                <a:ea typeface="Calibri" panose="020F0502020204030204" pitchFamily="34" charset="0"/>
                <a:cs typeface="Arial" panose="020B0604020202020204" pitchFamily="34" charset="0"/>
              </a:rPr>
              <a:t>Hardware </a:t>
            </a:r>
            <a:r>
              <a:rPr lang="es-ES" sz="2200" b="1" dirty="0">
                <a:latin typeface="Calibri" panose="020F0502020204030204" pitchFamily="34" charset="0"/>
                <a:ea typeface="Calibri" panose="020F0502020204030204" pitchFamily="34" charset="0"/>
                <a:cs typeface="Arial" panose="020B0604020202020204" pitchFamily="34" charset="0"/>
              </a:rPr>
              <a:t>Recomendado</a:t>
            </a:r>
            <a:endParaRPr lang="es-ES" sz="2200" dirty="0">
              <a:latin typeface="Calibri" panose="020F0502020204030204" pitchFamily="34" charset="0"/>
              <a:ea typeface="Calibri" panose="020F0502020204030204" pitchFamily="34" charset="0"/>
              <a:cs typeface="Arial" panose="020B0604020202020204" pitchFamily="34" charset="0"/>
            </a:endParaRPr>
          </a:p>
          <a:p>
            <a:pPr marL="800100" lvl="1" indent="-342900" algn="just">
              <a:buFont typeface="Symbol" panose="05050102010706020507" pitchFamily="18" charset="2"/>
              <a:buChar char=""/>
            </a:pPr>
            <a:r>
              <a:rPr lang="es-ES" sz="2200" dirty="0">
                <a:latin typeface="Calibri" panose="020F0502020204030204" pitchFamily="34" charset="0"/>
                <a:ea typeface="Calibri" panose="020F0502020204030204" pitchFamily="34" charset="0"/>
                <a:cs typeface="Arial" panose="020B0604020202020204" pitchFamily="34" charset="0"/>
              </a:rPr>
              <a:t>Sistema Operativo:	Windows 7/8 64-bit </a:t>
            </a:r>
          </a:p>
          <a:p>
            <a:pPr marL="800100" lvl="1" indent="-342900" algn="just">
              <a:buFont typeface="Symbol" panose="05050102010706020507" pitchFamily="18" charset="2"/>
              <a:buChar char=""/>
            </a:pPr>
            <a:r>
              <a:rPr lang="es-ES" sz="2200" dirty="0">
                <a:latin typeface="Calibri" panose="020F0502020204030204" pitchFamily="34" charset="0"/>
                <a:ea typeface="Calibri" panose="020F0502020204030204" pitchFamily="34" charset="0"/>
                <a:cs typeface="Arial" panose="020B0604020202020204" pitchFamily="34" charset="0"/>
              </a:rPr>
              <a:t>Procesador: 	</a:t>
            </a:r>
            <a:r>
              <a:rPr lang="es-ES" sz="2200" dirty="0" err="1">
                <a:latin typeface="Calibri" panose="020F0502020204030204" pitchFamily="34" charset="0"/>
                <a:ea typeface="Calibri" panose="020F0502020204030204" pitchFamily="34" charset="0"/>
                <a:cs typeface="Arial" panose="020B0604020202020204" pitchFamily="34" charset="0"/>
              </a:rPr>
              <a:t>Quad-core</a:t>
            </a:r>
            <a:r>
              <a:rPr lang="es-ES" sz="2200" dirty="0">
                <a:latin typeface="Calibri" panose="020F0502020204030204" pitchFamily="34" charset="0"/>
                <a:ea typeface="Calibri" panose="020F0502020204030204" pitchFamily="34" charset="0"/>
                <a:cs typeface="Arial" panose="020B0604020202020204" pitchFamily="34" charset="0"/>
              </a:rPr>
              <a:t> Intel </a:t>
            </a:r>
            <a:r>
              <a:rPr lang="es-ES" sz="2200" dirty="0" err="1">
                <a:latin typeface="Calibri" panose="020F0502020204030204" pitchFamily="34" charset="0"/>
                <a:ea typeface="Calibri" panose="020F0502020204030204" pitchFamily="34" charset="0"/>
                <a:cs typeface="Arial" panose="020B0604020202020204" pitchFamily="34" charset="0"/>
              </a:rPr>
              <a:t>or</a:t>
            </a:r>
            <a:r>
              <a:rPr lang="es-ES" sz="2200" dirty="0">
                <a:latin typeface="Calibri" panose="020F0502020204030204" pitchFamily="34" charset="0"/>
                <a:ea typeface="Calibri" panose="020F0502020204030204" pitchFamily="34" charset="0"/>
                <a:cs typeface="Arial" panose="020B0604020202020204" pitchFamily="34" charset="0"/>
              </a:rPr>
              <a:t> AMD, 2.5 GHz </a:t>
            </a:r>
            <a:r>
              <a:rPr lang="es-ES" sz="2200" dirty="0" err="1">
                <a:latin typeface="Calibri" panose="020F0502020204030204" pitchFamily="34" charset="0"/>
                <a:ea typeface="Calibri" panose="020F0502020204030204" pitchFamily="34" charset="0"/>
                <a:cs typeface="Arial" panose="020B0604020202020204" pitchFamily="34" charset="0"/>
              </a:rPr>
              <a:t>or</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faster</a:t>
            </a:r>
            <a:r>
              <a:rPr lang="es-ES" sz="2200" dirty="0">
                <a:latin typeface="Calibri" panose="020F0502020204030204" pitchFamily="34" charset="0"/>
                <a:ea typeface="Calibri" panose="020F0502020204030204" pitchFamily="34" charset="0"/>
                <a:cs typeface="Arial" panose="020B0604020202020204" pitchFamily="34" charset="0"/>
              </a:rPr>
              <a:t> </a:t>
            </a:r>
          </a:p>
          <a:p>
            <a:pPr marL="800100" lvl="1" indent="-342900" algn="just">
              <a:buFont typeface="Symbol" panose="05050102010706020507" pitchFamily="18" charset="2"/>
              <a:buChar char=""/>
            </a:pPr>
            <a:r>
              <a:rPr lang="es-ES" sz="2200" dirty="0">
                <a:latin typeface="Calibri" panose="020F0502020204030204" pitchFamily="34" charset="0"/>
                <a:ea typeface="Calibri" panose="020F0502020204030204" pitchFamily="34" charset="0"/>
                <a:cs typeface="Arial" panose="020B0604020202020204" pitchFamily="34" charset="0"/>
              </a:rPr>
              <a:t>Memoria: 	8 GB RAM </a:t>
            </a:r>
          </a:p>
          <a:p>
            <a:pPr marL="800100" lvl="1" indent="-342900" algn="just">
              <a:buFont typeface="Symbol" panose="05050102010706020507" pitchFamily="18" charset="2"/>
              <a:buChar char=""/>
            </a:pPr>
            <a:r>
              <a:rPr lang="es-ES" sz="2200" dirty="0">
                <a:latin typeface="Calibri" panose="020F0502020204030204" pitchFamily="34" charset="0"/>
                <a:ea typeface="Calibri" panose="020F0502020204030204" pitchFamily="34" charset="0"/>
                <a:cs typeface="Arial" panose="020B0604020202020204" pitchFamily="34" charset="0"/>
              </a:rPr>
              <a:t>Tarjeta de video/</a:t>
            </a:r>
            <a:r>
              <a:rPr lang="es-ES" sz="2200" dirty="0" err="1">
                <a:latin typeface="Calibri" panose="020F0502020204030204" pitchFamily="34" charset="0"/>
                <a:ea typeface="Calibri" panose="020F0502020204030204" pitchFamily="34" charset="0"/>
                <a:cs typeface="Arial" panose="020B0604020202020204" pitchFamily="34" charset="0"/>
              </a:rPr>
              <a:t>DirectX</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Version</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DirectX</a:t>
            </a:r>
            <a:r>
              <a:rPr lang="es-ES" sz="2200" dirty="0">
                <a:latin typeface="Calibri" panose="020F0502020204030204" pitchFamily="34" charset="0"/>
                <a:ea typeface="Calibri" panose="020F0502020204030204" pitchFamily="34" charset="0"/>
                <a:cs typeface="Arial" panose="020B0604020202020204" pitchFamily="34" charset="0"/>
              </a:rPr>
              <a:t> 11 compatible </a:t>
            </a:r>
          </a:p>
          <a:p>
            <a:pPr algn="just">
              <a:spcAft>
                <a:spcPts val="800"/>
              </a:spcAft>
            </a:pPr>
            <a:endParaRPr lang="es-ES" sz="2200" b="1" dirty="0" smtClean="0">
              <a:latin typeface="Calibri" panose="020F0502020204030204" pitchFamily="34" charset="0"/>
              <a:ea typeface="Calibri" panose="020F0502020204030204" pitchFamily="34" charset="0"/>
              <a:cs typeface="Arial" panose="020B0604020202020204" pitchFamily="34" charset="0"/>
            </a:endParaRPr>
          </a:p>
          <a:p>
            <a:pPr algn="just">
              <a:spcAft>
                <a:spcPts val="800"/>
              </a:spcAft>
            </a:pPr>
            <a:r>
              <a:rPr lang="es-ES" sz="2200" b="1" dirty="0" smtClean="0">
                <a:latin typeface="Calibri" panose="020F0502020204030204" pitchFamily="34" charset="0"/>
                <a:ea typeface="Calibri" panose="020F0502020204030204" pitchFamily="34" charset="0"/>
                <a:cs typeface="Arial" panose="020B0604020202020204" pitchFamily="34" charset="0"/>
              </a:rPr>
              <a:t>Requisitos </a:t>
            </a:r>
            <a:r>
              <a:rPr lang="es-ES" sz="2200" b="1" dirty="0">
                <a:latin typeface="Calibri" panose="020F0502020204030204" pitchFamily="34" charset="0"/>
                <a:ea typeface="Calibri" panose="020F0502020204030204" pitchFamily="34" charset="0"/>
                <a:cs typeface="Arial" panose="020B0604020202020204" pitchFamily="34" charset="0"/>
              </a:rPr>
              <a:t>Mínimos de Software</a:t>
            </a:r>
            <a:endParaRPr lang="es-ES" sz="2200" dirty="0">
              <a:latin typeface="Calibri" panose="020F0502020204030204" pitchFamily="34" charset="0"/>
              <a:ea typeface="Calibri" panose="020F0502020204030204" pitchFamily="34" charset="0"/>
              <a:cs typeface="Arial" panose="020B0604020202020204" pitchFamily="34" charset="0"/>
            </a:endParaRPr>
          </a:p>
          <a:p>
            <a:pPr lvl="1" algn="just">
              <a:spcAft>
                <a:spcPts val="800"/>
              </a:spcAft>
            </a:pPr>
            <a:r>
              <a:rPr lang="es-ES" sz="2200" b="1" dirty="0" smtClean="0">
                <a:latin typeface="Calibri" panose="020F0502020204030204" pitchFamily="34" charset="0"/>
                <a:ea typeface="Calibri" panose="020F0502020204030204" pitchFamily="34" charset="0"/>
                <a:cs typeface="Arial" panose="020B0604020202020204" pitchFamily="34" charset="0"/>
              </a:rPr>
              <a:t>Ejecutar </a:t>
            </a:r>
            <a:r>
              <a:rPr lang="es-ES" sz="2200" b="1" dirty="0">
                <a:latin typeface="Calibri" panose="020F0502020204030204" pitchFamily="34" charset="0"/>
                <a:ea typeface="Calibri" panose="020F0502020204030204" pitchFamily="34" charset="0"/>
                <a:cs typeface="Arial" panose="020B0604020202020204" pitchFamily="34" charset="0"/>
              </a:rPr>
              <a:t>el Motor </a:t>
            </a:r>
            <a:endParaRPr lang="es-ES" sz="2200" dirty="0">
              <a:latin typeface="Calibri" panose="020F0502020204030204" pitchFamily="34" charset="0"/>
              <a:ea typeface="Calibri" panose="020F0502020204030204" pitchFamily="34" charset="0"/>
              <a:cs typeface="Arial" panose="020B0604020202020204" pitchFamily="34" charset="0"/>
            </a:endParaRPr>
          </a:p>
          <a:p>
            <a:pPr marL="800100" lvl="1" indent="-342900" algn="just">
              <a:buFont typeface="Symbol" panose="05050102010706020507" pitchFamily="18" charset="2"/>
              <a:buChar char=""/>
            </a:pPr>
            <a:r>
              <a:rPr lang="es-ES" sz="2200" dirty="0">
                <a:latin typeface="Calibri" panose="020F0502020204030204" pitchFamily="34" charset="0"/>
                <a:ea typeface="Calibri" panose="020F0502020204030204" pitchFamily="34" charset="0"/>
                <a:cs typeface="Arial" panose="020B0604020202020204" pitchFamily="34" charset="0"/>
              </a:rPr>
              <a:t>Sistema Operativo: Windows 7/8 64-bit </a:t>
            </a:r>
          </a:p>
          <a:p>
            <a:pPr marL="800100" lvl="1" indent="-342900" algn="just">
              <a:spcAft>
                <a:spcPts val="800"/>
              </a:spcAft>
              <a:buFont typeface="Symbol" panose="05050102010706020507" pitchFamily="18" charset="2"/>
              <a:buChar char=""/>
            </a:pPr>
            <a:r>
              <a:rPr lang="es-ES" sz="2200" dirty="0" err="1">
                <a:latin typeface="Calibri" panose="020F0502020204030204" pitchFamily="34" charset="0"/>
                <a:ea typeface="Calibri" panose="020F0502020204030204" pitchFamily="34" charset="0"/>
                <a:cs typeface="Arial" panose="020B0604020202020204" pitchFamily="34" charset="0"/>
              </a:rPr>
              <a:t>DirectX</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Runtime</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DirectX</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End-User</a:t>
            </a:r>
            <a:r>
              <a:rPr lang="es-ES" sz="2200" dirty="0">
                <a:latin typeface="Calibri" panose="020F0502020204030204" pitchFamily="34" charset="0"/>
                <a:ea typeface="Calibri" panose="020F0502020204030204" pitchFamily="34" charset="0"/>
                <a:cs typeface="Arial" panose="020B0604020202020204" pitchFamily="34" charset="0"/>
              </a:rPr>
              <a:t> </a:t>
            </a:r>
            <a:r>
              <a:rPr lang="es-ES" sz="2200" dirty="0" err="1">
                <a:latin typeface="Calibri" panose="020F0502020204030204" pitchFamily="34" charset="0"/>
                <a:ea typeface="Calibri" panose="020F0502020204030204" pitchFamily="34" charset="0"/>
                <a:cs typeface="Arial" panose="020B0604020202020204" pitchFamily="34" charset="0"/>
              </a:rPr>
              <a:t>Runtimes</a:t>
            </a:r>
            <a:r>
              <a:rPr lang="es-ES" sz="2200" dirty="0">
                <a:latin typeface="Calibri" panose="020F0502020204030204" pitchFamily="34" charset="0"/>
                <a:ea typeface="Calibri" panose="020F0502020204030204" pitchFamily="34" charset="0"/>
                <a:cs typeface="Arial" panose="020B0604020202020204" pitchFamily="34" charset="0"/>
              </a:rPr>
              <a:t> (June 2010) </a:t>
            </a:r>
            <a:endParaRPr lang="es-ES" sz="2200" dirty="0" smtClean="0">
              <a:latin typeface="Calibri" panose="020F0502020204030204" pitchFamily="34" charset="0"/>
              <a:cs typeface="Arial" panose="020B0604020202020204" pitchFamily="34" charset="0"/>
            </a:endParaRPr>
          </a:p>
          <a:p>
            <a:pPr lvl="1" algn="just">
              <a:spcAft>
                <a:spcPts val="800"/>
              </a:spcAft>
            </a:pPr>
            <a:r>
              <a:rPr lang="es-ES" sz="2200" b="1" dirty="0" smtClean="0">
                <a:latin typeface="Calibri" panose="020F0502020204030204" pitchFamily="34" charset="0"/>
              </a:rPr>
              <a:t>Instalados automáticamente</a:t>
            </a:r>
            <a:r>
              <a:rPr lang="es-ES" sz="2200" b="1" dirty="0">
                <a:latin typeface="Calibri" panose="020F0502020204030204" pitchFamily="34" charset="0"/>
              </a:rPr>
              <a:t>:</a:t>
            </a:r>
            <a:endParaRPr lang="es-ES" sz="2200" b="1" dirty="0" smtClean="0">
              <a:latin typeface="Calibri" panose="020F0502020204030204" pitchFamily="34" charset="0"/>
            </a:endParaRPr>
          </a:p>
          <a:p>
            <a:pPr marL="800100" lvl="1" indent="-342900" algn="just">
              <a:spcAft>
                <a:spcPts val="800"/>
              </a:spcAft>
              <a:buFont typeface="Symbol" panose="05050102010706020507" pitchFamily="18" charset="2"/>
              <a:buChar char=""/>
            </a:pPr>
            <a:r>
              <a:rPr lang="es-ES" sz="2200" dirty="0" smtClean="0">
                <a:latin typeface="Calibri" panose="020F0502020204030204" pitchFamily="34" charset="0"/>
              </a:rPr>
              <a:t>Visual </a:t>
            </a:r>
            <a:r>
              <a:rPr lang="es-ES" sz="2200" dirty="0">
                <a:latin typeface="Calibri" panose="020F0502020204030204" pitchFamily="34" charset="0"/>
              </a:rPr>
              <a:t>Studio Versión 	Visual Studio 2015 Professional </a:t>
            </a:r>
            <a:r>
              <a:rPr lang="es-ES" sz="2200" dirty="0" err="1">
                <a:latin typeface="Calibri" panose="020F0502020204030204" pitchFamily="34" charset="0"/>
              </a:rPr>
              <a:t>or</a:t>
            </a:r>
            <a:r>
              <a:rPr lang="es-ES" sz="2200" dirty="0">
                <a:latin typeface="Calibri" panose="020F0502020204030204" pitchFamily="34" charset="0"/>
              </a:rPr>
              <a:t> Visual Studio 2015 </a:t>
            </a:r>
            <a:r>
              <a:rPr lang="es-ES" sz="2200" dirty="0" err="1" smtClean="0">
                <a:latin typeface="Calibri" panose="020F0502020204030204" pitchFamily="34" charset="0"/>
              </a:rPr>
              <a:t>Community</a:t>
            </a:r>
            <a:endParaRPr lang="es-ES" sz="2200" dirty="0">
              <a:latin typeface="Calibri" panose="020F0502020204030204" pitchFamily="34" charset="0"/>
            </a:endParaRPr>
          </a:p>
          <a:p>
            <a:pPr marL="800100" lvl="1" indent="-342900" algn="just">
              <a:spcAft>
                <a:spcPts val="800"/>
              </a:spcAft>
              <a:buFont typeface="Symbol" panose="05050102010706020507" pitchFamily="18" charset="2"/>
              <a:buChar char=""/>
            </a:pPr>
            <a:r>
              <a:rPr lang="es-ES" sz="2200" dirty="0" smtClean="0">
                <a:latin typeface="Calibri" panose="020F0502020204030204" pitchFamily="34" charset="0"/>
              </a:rPr>
              <a:t>Desarrollo </a:t>
            </a:r>
            <a:r>
              <a:rPr lang="es-ES" sz="2200" dirty="0">
                <a:latin typeface="Calibri" panose="020F0502020204030204" pitchFamily="34" charset="0"/>
              </a:rPr>
              <a:t>iOS: iTunes 11 o superior</a:t>
            </a:r>
          </a:p>
          <a:p>
            <a:pPr marL="342900" lvl="0" indent="-342900" algn="just">
              <a:spcAft>
                <a:spcPts val="800"/>
              </a:spcAft>
              <a:buFont typeface="Symbol" panose="05050102010706020507" pitchFamily="18" charset="2"/>
              <a:buChar char=""/>
            </a:pPr>
            <a:endParaRPr lang="es-ES" sz="2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836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127000"/>
            <a:ext cx="10515600" cy="1119188"/>
          </a:xfrm>
        </p:spPr>
        <p:txBody>
          <a:bodyPr>
            <a:normAutofit fontScale="90000"/>
          </a:bodyPr>
          <a:lstStyle/>
          <a:p>
            <a:r>
              <a:rPr lang="es-ES" sz="4400" b="1" dirty="0" smtClean="0"/>
              <a:t>Hardware: </a:t>
            </a:r>
            <a:r>
              <a:rPr lang="es-ES" sz="4400" dirty="0">
                <a:effectLst/>
              </a:rPr>
              <a:t>Requisitos mínimos para ejecutar </a:t>
            </a:r>
            <a:r>
              <a:rPr lang="es-ES" sz="4400" dirty="0" smtClean="0">
                <a:effectLst/>
              </a:rPr>
              <a:t>juegos </a:t>
            </a:r>
            <a:r>
              <a:rPr lang="es-ES" sz="4400" dirty="0">
                <a:effectLst/>
              </a:rPr>
              <a:t>en ambos</a:t>
            </a:r>
            <a:endParaRPr lang="es-ES" sz="4400" b="1" dirty="0"/>
          </a:p>
        </p:txBody>
      </p:sp>
      <p:sp>
        <p:nvSpPr>
          <p:cNvPr id="6" name="Marcador de contenido 2"/>
          <p:cNvSpPr txBox="1">
            <a:spLocks/>
          </p:cNvSpPr>
          <p:nvPr/>
        </p:nvSpPr>
        <p:spPr>
          <a:xfrm>
            <a:off x="5842000" y="1749256"/>
            <a:ext cx="6043864" cy="46117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smtClean="0">
                <a:latin typeface="Calibri" panose="020F0502020204030204" pitchFamily="34" charset="0"/>
              </a:rPr>
              <a:t>iOS</a:t>
            </a:r>
            <a:r>
              <a:rPr lang="es-ES" sz="2400" dirty="0">
                <a:latin typeface="Calibri" panose="020F0502020204030204" pitchFamily="34" charset="0"/>
              </a:rPr>
              <a:t>: </a:t>
            </a:r>
            <a:r>
              <a:rPr lang="es-ES" sz="2400" dirty="0" smtClean="0">
                <a:latin typeface="Calibri" panose="020F0502020204030204" pitchFamily="34" charset="0"/>
              </a:rPr>
              <a:t>requiere </a:t>
            </a:r>
            <a:r>
              <a:rPr lang="es-ES" sz="2400" dirty="0">
                <a:latin typeface="Calibri" panose="020F0502020204030204" pitchFamily="34" charset="0"/>
              </a:rPr>
              <a:t>iOS 6.0 o </a:t>
            </a:r>
            <a:r>
              <a:rPr lang="es-ES" sz="2400" dirty="0" smtClean="0">
                <a:latin typeface="Calibri" panose="020F0502020204030204" pitchFamily="34" charset="0"/>
              </a:rPr>
              <a:t>posterior</a:t>
            </a:r>
            <a:r>
              <a:rPr lang="es-ES" sz="2400" dirty="0" smtClean="0">
                <a:latin typeface="Calibri" panose="020F0502020204030204" pitchFamily="34" charset="0"/>
              </a:rPr>
              <a:t>.</a:t>
            </a:r>
          </a:p>
          <a:p>
            <a:pPr marL="0" indent="0">
              <a:buNone/>
            </a:pPr>
            <a:endParaRPr lang="es-ES" sz="2400" dirty="0">
              <a:latin typeface="Calibri" panose="020F0502020204030204" pitchFamily="34" charset="0"/>
            </a:endParaRPr>
          </a:p>
          <a:p>
            <a:pPr marL="0" indent="0">
              <a:buNone/>
            </a:pPr>
            <a:r>
              <a:rPr lang="es-ES" sz="2400" dirty="0">
                <a:latin typeface="Calibri" panose="020F0502020204030204" pitchFamily="34" charset="0"/>
              </a:rPr>
              <a:t>Android: OS 2.3.1 o posterior; </a:t>
            </a:r>
            <a:r>
              <a:rPr lang="es-ES" sz="2400" dirty="0" smtClean="0">
                <a:latin typeface="Calibri" panose="020F0502020204030204" pitchFamily="34" charset="0"/>
              </a:rPr>
              <a:t>CPU </a:t>
            </a:r>
            <a:r>
              <a:rPr lang="es-ES" sz="2400" dirty="0">
                <a:latin typeface="Calibri" panose="020F0502020204030204" pitchFamily="34" charset="0"/>
              </a:rPr>
              <a:t>ARMv7 (</a:t>
            </a:r>
            <a:r>
              <a:rPr lang="es-ES" sz="2400" dirty="0" err="1">
                <a:latin typeface="Calibri" panose="020F0502020204030204" pitchFamily="34" charset="0"/>
              </a:rPr>
              <a:t>Cortex</a:t>
            </a:r>
            <a:r>
              <a:rPr lang="es-ES" sz="2400" dirty="0">
                <a:latin typeface="Calibri" panose="020F0502020204030204" pitchFamily="34" charset="0"/>
              </a:rPr>
              <a:t>) con tecnología NEON o CPU </a:t>
            </a:r>
            <a:r>
              <a:rPr lang="es-ES" sz="2400" dirty="0" err="1">
                <a:latin typeface="Calibri" panose="020F0502020204030204" pitchFamily="34" charset="0"/>
              </a:rPr>
              <a:t>Atom</a:t>
            </a:r>
            <a:r>
              <a:rPr lang="es-ES" sz="2400" dirty="0">
                <a:latin typeface="Calibri" panose="020F0502020204030204" pitchFamily="34" charset="0"/>
              </a:rPr>
              <a:t>; </a:t>
            </a:r>
            <a:r>
              <a:rPr lang="es-ES" sz="2400" dirty="0" err="1">
                <a:latin typeface="Calibri" panose="020F0502020204030204" pitchFamily="34" charset="0"/>
              </a:rPr>
              <a:t>OpenGL</a:t>
            </a:r>
            <a:r>
              <a:rPr lang="es-ES" sz="2400" dirty="0">
                <a:latin typeface="Calibri" panose="020F0502020204030204" pitchFamily="34" charset="0"/>
              </a:rPr>
              <a:t> ES 2.0 o posterior</a:t>
            </a:r>
            <a:r>
              <a:rPr lang="es-ES" sz="2400" dirty="0" smtClean="0">
                <a:latin typeface="Calibri" panose="020F0502020204030204" pitchFamily="34" charset="0"/>
              </a:rPr>
              <a:t>.</a:t>
            </a:r>
          </a:p>
          <a:p>
            <a:pPr marL="0" indent="0">
              <a:buNone/>
            </a:pPr>
            <a:endParaRPr lang="es-ES" sz="2400" dirty="0">
              <a:latin typeface="Calibri" panose="020F0502020204030204" pitchFamily="34" charset="0"/>
            </a:endParaRPr>
          </a:p>
          <a:p>
            <a:pPr marL="0" indent="0">
              <a:buNone/>
            </a:pPr>
            <a:r>
              <a:rPr lang="es-ES" sz="2400" dirty="0" err="1">
                <a:latin typeface="Calibri" panose="020F0502020204030204" pitchFamily="34" charset="0"/>
              </a:rPr>
              <a:t>WebGL</a:t>
            </a:r>
            <a:r>
              <a:rPr lang="es-ES" sz="2400" dirty="0">
                <a:latin typeface="Calibri" panose="020F0502020204030204" pitchFamily="34" charset="0"/>
              </a:rPr>
              <a:t>: Cualquier versión de escritorio reciente de Firefox, Chrome, </a:t>
            </a:r>
            <a:r>
              <a:rPr lang="es-ES" sz="2400" dirty="0" err="1">
                <a:latin typeface="Calibri" panose="020F0502020204030204" pitchFamily="34" charset="0"/>
              </a:rPr>
              <a:t>Edge</a:t>
            </a:r>
            <a:r>
              <a:rPr lang="es-ES" sz="2400" dirty="0">
                <a:latin typeface="Calibri" panose="020F0502020204030204" pitchFamily="34" charset="0"/>
              </a:rPr>
              <a:t> o </a:t>
            </a:r>
            <a:r>
              <a:rPr lang="es-ES" sz="2400" dirty="0" smtClean="0">
                <a:latin typeface="Calibri" panose="020F0502020204030204" pitchFamily="34" charset="0"/>
              </a:rPr>
              <a:t>Safari</a:t>
            </a:r>
          </a:p>
          <a:p>
            <a:pPr marL="0" indent="0">
              <a:buNone/>
            </a:pPr>
            <a:endParaRPr lang="es-ES" sz="2400" dirty="0">
              <a:latin typeface="Calibri" panose="020F0502020204030204" pitchFamily="34" charset="0"/>
            </a:endParaRPr>
          </a:p>
          <a:p>
            <a:pPr marL="0" indent="0">
              <a:buNone/>
            </a:pPr>
            <a:r>
              <a:rPr lang="es-ES" sz="2400" dirty="0">
                <a:latin typeface="Calibri" panose="020F0502020204030204" pitchFamily="34" charset="0"/>
              </a:rPr>
              <a:t>Windows </a:t>
            </a:r>
            <a:r>
              <a:rPr lang="es-ES" sz="2400" dirty="0" err="1">
                <a:latin typeface="Calibri" panose="020F0502020204030204" pitchFamily="34" charset="0"/>
              </a:rPr>
              <a:t>Phone</a:t>
            </a:r>
            <a:r>
              <a:rPr lang="es-ES" sz="2400" dirty="0">
                <a:latin typeface="Calibri" panose="020F0502020204030204" pitchFamily="34" charset="0"/>
              </a:rPr>
              <a:t>: 8.1 o posterior</a:t>
            </a:r>
          </a:p>
          <a:p>
            <a:pPr marL="0" indent="0">
              <a:buNone/>
            </a:pPr>
            <a:endParaRPr lang="es-ES" sz="2400" dirty="0">
              <a:effectLst>
                <a:outerShdw blurRad="38100" dist="38100" dir="2700000" algn="tl">
                  <a:srgbClr val="000000">
                    <a:alpha val="43137"/>
                  </a:srgbClr>
                </a:outerShdw>
              </a:effectLst>
            </a:endParaRPr>
          </a:p>
        </p:txBody>
      </p:sp>
      <p:sp>
        <p:nvSpPr>
          <p:cNvPr id="7" name="Rectángulo 6"/>
          <p:cNvSpPr/>
          <p:nvPr/>
        </p:nvSpPr>
        <p:spPr>
          <a:xfrm>
            <a:off x="279400" y="1749256"/>
            <a:ext cx="5067300" cy="3416320"/>
          </a:xfrm>
          <a:prstGeom prst="rect">
            <a:avLst/>
          </a:prstGeom>
        </p:spPr>
        <p:txBody>
          <a:bodyPr wrap="square">
            <a:spAutoFit/>
          </a:bodyPr>
          <a:lstStyle/>
          <a:p>
            <a:r>
              <a:rPr lang="es-ES" sz="2400" dirty="0" smtClean="0">
                <a:latin typeface="Calibri" panose="020F0502020204030204" pitchFamily="34" charset="0"/>
              </a:rPr>
              <a:t>Juegos de </a:t>
            </a:r>
            <a:r>
              <a:rPr lang="es-ES" sz="2400" dirty="0">
                <a:latin typeface="Calibri" panose="020F0502020204030204" pitchFamily="34" charset="0"/>
              </a:rPr>
              <a:t>e</a:t>
            </a:r>
            <a:r>
              <a:rPr lang="es-ES" sz="2400" dirty="0" smtClean="0">
                <a:latin typeface="Calibri" panose="020F0502020204030204" pitchFamily="34" charset="0"/>
              </a:rPr>
              <a:t>scritorio</a:t>
            </a:r>
            <a:r>
              <a:rPr lang="es-ES" sz="2400" dirty="0">
                <a:latin typeface="Calibri" panose="020F0502020204030204" pitchFamily="34" charset="0"/>
              </a:rPr>
              <a:t>: </a:t>
            </a:r>
            <a:endParaRPr lang="es-ES" sz="2400" dirty="0" smtClean="0">
              <a:latin typeface="Calibri" panose="020F0502020204030204" pitchFamily="34" charset="0"/>
            </a:endParaRPr>
          </a:p>
          <a:p>
            <a:endParaRPr lang="es-ES" sz="2400" dirty="0">
              <a:latin typeface="Calibri" panose="020F0502020204030204" pitchFamily="34" charset="0"/>
            </a:endParaRPr>
          </a:p>
          <a:p>
            <a:pPr lvl="1"/>
            <a:r>
              <a:rPr lang="es-ES" sz="2400" dirty="0">
                <a:latin typeface="Calibri" panose="020F0502020204030204" pitchFamily="34" charset="0"/>
              </a:rPr>
              <a:t>OS: Windows XP SP2+, Mac OS X 10.8+, Ubuntu 12.04+, </a:t>
            </a:r>
            <a:r>
              <a:rPr lang="es-ES" sz="2400" dirty="0" err="1">
                <a:latin typeface="Calibri" panose="020F0502020204030204" pitchFamily="34" charset="0"/>
              </a:rPr>
              <a:t>SteamOS</a:t>
            </a:r>
            <a:r>
              <a:rPr lang="es-ES" sz="2400" dirty="0" smtClean="0">
                <a:latin typeface="Calibri" panose="020F0502020204030204" pitchFamily="34" charset="0"/>
              </a:rPr>
              <a:t>+</a:t>
            </a:r>
          </a:p>
          <a:p>
            <a:pPr lvl="1"/>
            <a:endParaRPr lang="es-ES" sz="2400" dirty="0">
              <a:latin typeface="Calibri" panose="020F0502020204030204" pitchFamily="34" charset="0"/>
            </a:endParaRPr>
          </a:p>
          <a:p>
            <a:pPr lvl="1"/>
            <a:r>
              <a:rPr lang="es-ES" sz="2400" dirty="0">
                <a:latin typeface="Calibri" panose="020F0502020204030204" pitchFamily="34" charset="0"/>
              </a:rPr>
              <a:t>Tarjeta de vídeo: capacidades </a:t>
            </a:r>
            <a:r>
              <a:rPr lang="es-ES" sz="2400" dirty="0" smtClean="0">
                <a:latin typeface="Calibri" panose="020F0502020204030204" pitchFamily="34" charset="0"/>
              </a:rPr>
              <a:t>DX9</a:t>
            </a:r>
          </a:p>
          <a:p>
            <a:pPr lvl="1"/>
            <a:r>
              <a:rPr lang="es-ES" sz="2400" dirty="0" smtClean="0">
                <a:latin typeface="Calibri" panose="020F0502020204030204" pitchFamily="34" charset="0"/>
              </a:rPr>
              <a:t> </a:t>
            </a:r>
            <a:endParaRPr lang="es-ES" sz="2400" dirty="0">
              <a:latin typeface="Calibri" panose="020F0502020204030204" pitchFamily="34" charset="0"/>
            </a:endParaRPr>
          </a:p>
          <a:p>
            <a:pPr lvl="1"/>
            <a:r>
              <a:rPr lang="es-ES" sz="2400" dirty="0">
                <a:latin typeface="Calibri" panose="020F0502020204030204" pitchFamily="34" charset="0"/>
              </a:rPr>
              <a:t>CPU: compatible con el conjunto de instrucciones SSE2. Pentium 4</a:t>
            </a:r>
          </a:p>
        </p:txBody>
      </p:sp>
    </p:spTree>
    <p:extLst>
      <p:ext uri="{BB962C8B-B14F-4D97-AF65-F5344CB8AC3E}">
        <p14:creationId xmlns:p14="http://schemas.microsoft.com/office/powerpoint/2010/main" val="1020565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406400" y="119459"/>
            <a:ext cx="11115173" cy="591742"/>
          </a:xfrm>
        </p:spPr>
        <p:txBody>
          <a:bodyPr>
            <a:normAutofit fontScale="90000"/>
          </a:bodyPr>
          <a:lstStyle/>
          <a:p>
            <a:pPr algn="ctr"/>
            <a:r>
              <a:rPr lang="es-ES" sz="4400" b="1" dirty="0" smtClean="0"/>
              <a:t>Soporte propio: Documentación en </a:t>
            </a:r>
            <a:r>
              <a:rPr lang="es-ES" sz="4400" b="1" dirty="0" err="1" smtClean="0"/>
              <a:t>Unity</a:t>
            </a:r>
            <a:endParaRPr lang="es-ES" sz="4400" b="1" dirty="0"/>
          </a:p>
        </p:txBody>
      </p:sp>
      <p:sp>
        <p:nvSpPr>
          <p:cNvPr id="8" name="Marcador de contenido 2"/>
          <p:cNvSpPr>
            <a:spLocks noGrp="1"/>
          </p:cNvSpPr>
          <p:nvPr>
            <p:ph idx="1"/>
          </p:nvPr>
        </p:nvSpPr>
        <p:spPr>
          <a:xfrm>
            <a:off x="5963986" y="1630874"/>
            <a:ext cx="4684293" cy="4067342"/>
          </a:xfrm>
        </p:spPr>
        <p:txBody>
          <a:bodyPr>
            <a:noAutofit/>
          </a:bodyPr>
          <a:lstStyle/>
          <a:p>
            <a:pPr marL="36900" indent="0">
              <a:buNone/>
            </a:pPr>
            <a:r>
              <a:rPr lang="es-ES" sz="3600" dirty="0" smtClean="0">
                <a:latin typeface="Calibri" panose="020F0502020204030204" pitchFamily="34" charset="0"/>
              </a:rPr>
              <a:t>Documentación oficial</a:t>
            </a:r>
          </a:p>
          <a:p>
            <a:pPr marL="36900" indent="0">
              <a:buNone/>
            </a:pPr>
            <a:r>
              <a:rPr lang="es-ES" sz="3600" dirty="0" smtClean="0">
                <a:latin typeface="Calibri" panose="020F0502020204030204" pitchFamily="34" charset="0"/>
              </a:rPr>
              <a:t>Actualizada</a:t>
            </a:r>
          </a:p>
          <a:p>
            <a:pPr marL="36900" indent="0">
              <a:buNone/>
            </a:pPr>
            <a:r>
              <a:rPr lang="es-ES" sz="3600" dirty="0" smtClean="0">
                <a:latin typeface="Calibri" panose="020F0502020204030204" pitchFamily="34" charset="0"/>
              </a:rPr>
              <a:t>Organizada</a:t>
            </a:r>
          </a:p>
          <a:p>
            <a:pPr marL="36900" indent="0">
              <a:buNone/>
            </a:pPr>
            <a:r>
              <a:rPr lang="es-ES" sz="3600" dirty="0" smtClean="0">
                <a:latin typeface="Calibri" panose="020F0502020204030204" pitchFamily="34" charset="0"/>
              </a:rPr>
              <a:t>Desglosada</a:t>
            </a:r>
            <a:endParaRPr lang="es-ES" sz="3600" dirty="0">
              <a:latin typeface="Calibri" panose="020F0502020204030204" pitchFamily="34" charset="0"/>
            </a:endParaRPr>
          </a:p>
        </p:txBody>
      </p:sp>
      <p:pic>
        <p:nvPicPr>
          <p:cNvPr id="9" name="Imagen 8"/>
          <p:cNvPicPr>
            <a:picLocks noChangeAspect="1"/>
          </p:cNvPicPr>
          <p:nvPr/>
        </p:nvPicPr>
        <p:blipFill>
          <a:blip r:embed="rId2"/>
          <a:stretch>
            <a:fillRect/>
          </a:stretch>
        </p:blipFill>
        <p:spPr>
          <a:xfrm>
            <a:off x="1412417" y="977900"/>
            <a:ext cx="3536385" cy="5373290"/>
          </a:xfrm>
          <a:prstGeom prst="rect">
            <a:avLst/>
          </a:prstGeom>
        </p:spPr>
      </p:pic>
    </p:spTree>
    <p:extLst>
      <p:ext uri="{BB962C8B-B14F-4D97-AF65-F5344CB8AC3E}">
        <p14:creationId xmlns:p14="http://schemas.microsoft.com/office/powerpoint/2010/main" val="3777585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406400" y="119459"/>
            <a:ext cx="11115173" cy="591742"/>
          </a:xfrm>
        </p:spPr>
        <p:txBody>
          <a:bodyPr>
            <a:normAutofit fontScale="90000"/>
          </a:bodyPr>
          <a:lstStyle/>
          <a:p>
            <a:pPr algn="ctr"/>
            <a:r>
              <a:rPr lang="es-ES" sz="4400" b="1" dirty="0" smtClean="0"/>
              <a:t>Soporte propio: Documentación en </a:t>
            </a:r>
            <a:r>
              <a:rPr lang="es-ES" sz="4400" b="1" dirty="0" err="1" smtClean="0"/>
              <a:t>Unreal</a:t>
            </a:r>
            <a:endParaRPr lang="es-ES" sz="4400" b="1" dirty="0"/>
          </a:p>
        </p:txBody>
      </p:sp>
      <p:pic>
        <p:nvPicPr>
          <p:cNvPr id="6" name="Imagen 5" descr="http://puu.sh/ocEDK/3e64c6cc87.png"/>
          <p:cNvPicPr/>
          <p:nvPr/>
        </p:nvPicPr>
        <p:blipFill>
          <a:blip r:embed="rId2">
            <a:extLst>
              <a:ext uri="{28A0092B-C50C-407E-A947-70E740481C1C}">
                <a14:useLocalDpi xmlns:a14="http://schemas.microsoft.com/office/drawing/2010/main" val="0"/>
              </a:ext>
            </a:extLst>
          </a:blip>
          <a:srcRect/>
          <a:stretch>
            <a:fillRect/>
          </a:stretch>
        </p:blipFill>
        <p:spPr bwMode="auto">
          <a:xfrm>
            <a:off x="2296259" y="939800"/>
            <a:ext cx="7038241" cy="3615214"/>
          </a:xfrm>
          <a:prstGeom prst="rect">
            <a:avLst/>
          </a:prstGeom>
          <a:noFill/>
          <a:ln>
            <a:noFill/>
          </a:ln>
        </p:spPr>
      </p:pic>
      <p:sp>
        <p:nvSpPr>
          <p:cNvPr id="3" name="Rectángulo 2"/>
          <p:cNvSpPr/>
          <p:nvPr/>
        </p:nvSpPr>
        <p:spPr>
          <a:xfrm>
            <a:off x="622300" y="4783613"/>
            <a:ext cx="11010900" cy="2308324"/>
          </a:xfrm>
          <a:prstGeom prst="rect">
            <a:avLst/>
          </a:prstGeom>
        </p:spPr>
        <p:txBody>
          <a:bodyPr wrap="square">
            <a:spAutoFit/>
          </a:bodyPr>
          <a:lstStyle/>
          <a:p>
            <a:r>
              <a:rPr lang="es-ES" sz="2400" dirty="0">
                <a:latin typeface="Calibri" panose="020F0502020204030204" pitchFamily="34" charset="0"/>
                <a:ea typeface="Calibri" panose="020F0502020204030204" pitchFamily="34" charset="0"/>
                <a:cs typeface="Arial" panose="020B0604020202020204" pitchFamily="34" charset="0"/>
              </a:rPr>
              <a:t>La documentación que nos proporciona </a:t>
            </a:r>
            <a:r>
              <a:rPr lang="es-ES" sz="2400" dirty="0" err="1">
                <a:latin typeface="Calibri" panose="020F0502020204030204" pitchFamily="34" charset="0"/>
                <a:ea typeface="Calibri" panose="020F0502020204030204" pitchFamily="34" charset="0"/>
                <a:cs typeface="Arial" panose="020B0604020202020204" pitchFamily="34" charset="0"/>
              </a:rPr>
              <a:t>Epic</a:t>
            </a:r>
            <a:r>
              <a:rPr lang="es-ES" sz="2400" dirty="0">
                <a:latin typeface="Calibri" panose="020F0502020204030204" pitchFamily="34" charset="0"/>
                <a:ea typeface="Calibri" panose="020F0502020204030204" pitchFamily="34" charset="0"/>
                <a:cs typeface="Arial" panose="020B0604020202020204" pitchFamily="34" charset="0"/>
              </a:rPr>
              <a:t> </a:t>
            </a:r>
            <a:r>
              <a:rPr lang="es-ES" sz="2400" dirty="0" err="1">
                <a:latin typeface="Calibri" panose="020F0502020204030204" pitchFamily="34" charset="0"/>
                <a:ea typeface="Calibri" panose="020F0502020204030204" pitchFamily="34" charset="0"/>
                <a:cs typeface="Arial" panose="020B0604020202020204" pitchFamily="34" charset="0"/>
              </a:rPr>
              <a:t>Games</a:t>
            </a:r>
            <a:r>
              <a:rPr lang="es-ES" sz="2400" dirty="0">
                <a:latin typeface="Calibri" panose="020F0502020204030204" pitchFamily="34" charset="0"/>
                <a:ea typeface="Calibri" panose="020F0502020204030204" pitchFamily="34" charset="0"/>
                <a:cs typeface="Arial" panose="020B0604020202020204" pitchFamily="34" charset="0"/>
              </a:rPr>
              <a:t> sobre </a:t>
            </a:r>
            <a:r>
              <a:rPr lang="es-ES" sz="2400" dirty="0" err="1">
                <a:latin typeface="Calibri" panose="020F0502020204030204" pitchFamily="34" charset="0"/>
                <a:ea typeface="Calibri" panose="020F0502020204030204" pitchFamily="34" charset="0"/>
                <a:cs typeface="Arial" panose="020B0604020202020204" pitchFamily="34" charset="0"/>
              </a:rPr>
              <a:t>Unreal</a:t>
            </a:r>
            <a:r>
              <a:rPr lang="es-ES" sz="2400" dirty="0">
                <a:latin typeface="Calibri" panose="020F0502020204030204" pitchFamily="34" charset="0"/>
                <a:ea typeface="Calibri" panose="020F0502020204030204" pitchFamily="34" charset="0"/>
                <a:cs typeface="Arial" panose="020B0604020202020204" pitchFamily="34" charset="0"/>
              </a:rPr>
              <a:t> </a:t>
            </a:r>
            <a:r>
              <a:rPr lang="es-ES" sz="2400" dirty="0" err="1">
                <a:latin typeface="Calibri" panose="020F0502020204030204" pitchFamily="34" charset="0"/>
                <a:ea typeface="Calibri" panose="020F0502020204030204" pitchFamily="34" charset="0"/>
                <a:cs typeface="Arial" panose="020B0604020202020204" pitchFamily="34" charset="0"/>
              </a:rPr>
              <a:t>Engine</a:t>
            </a:r>
            <a:r>
              <a:rPr lang="es-ES" sz="2400" dirty="0">
                <a:latin typeface="Calibri" panose="020F0502020204030204" pitchFamily="34" charset="0"/>
                <a:ea typeface="Calibri" panose="020F0502020204030204" pitchFamily="34" charset="0"/>
                <a:cs typeface="Arial" panose="020B0604020202020204" pitchFamily="34" charset="0"/>
              </a:rPr>
              <a:t> es amplia y completa</a:t>
            </a:r>
            <a:r>
              <a:rPr lang="es-ES" sz="2400" dirty="0" smtClean="0">
                <a:latin typeface="Calibri" panose="020F0502020204030204" pitchFamily="34" charset="0"/>
                <a:ea typeface="Calibri" panose="020F0502020204030204" pitchFamily="34" charset="0"/>
                <a:cs typeface="Arial" panose="020B0604020202020204" pitchFamily="34" charset="0"/>
              </a:rPr>
              <a:t>.</a:t>
            </a:r>
          </a:p>
          <a:p>
            <a:endParaRPr lang="es-ES" sz="2400" dirty="0">
              <a:latin typeface="Calibri" panose="020F0502020204030204" pitchFamily="34" charset="0"/>
              <a:ea typeface="Calibri" panose="020F0502020204030204" pitchFamily="34" charset="0"/>
              <a:cs typeface="Arial" panose="020B0604020202020204" pitchFamily="34" charset="0"/>
            </a:endParaRPr>
          </a:p>
          <a:p>
            <a:r>
              <a:rPr lang="es-ES" sz="2400" dirty="0" smtClean="0">
                <a:latin typeface="Calibri" panose="020F0502020204030204" pitchFamily="34" charset="0"/>
                <a:ea typeface="Calibri" panose="020F0502020204030204" pitchFamily="34" charset="0"/>
                <a:cs typeface="Arial" panose="020B0604020202020204" pitchFamily="34" charset="0"/>
              </a:rPr>
              <a:t>Acceso guías </a:t>
            </a:r>
            <a:r>
              <a:rPr lang="es-ES" sz="2400" dirty="0">
                <a:latin typeface="Calibri" panose="020F0502020204030204" pitchFamily="34" charset="0"/>
                <a:ea typeface="Calibri" panose="020F0502020204030204" pitchFamily="34" charset="0"/>
                <a:cs typeface="Arial" panose="020B0604020202020204" pitchFamily="34" charset="0"/>
              </a:rPr>
              <a:t>rápidas las cuales sirven para que si ya sabemos manejarnos un poco con versiones anteriores del motor</a:t>
            </a:r>
            <a:endParaRPr lang="es-ES" sz="2400" dirty="0" smtClean="0">
              <a:latin typeface="Calibri" panose="020F0502020204030204" pitchFamily="34" charset="0"/>
              <a:ea typeface="Calibri" panose="020F0502020204030204" pitchFamily="34" charset="0"/>
              <a:cs typeface="Arial" panose="020B0604020202020204" pitchFamily="34" charset="0"/>
            </a:endParaRPr>
          </a:p>
          <a:p>
            <a:endParaRPr lang="es-ES" sz="2400" dirty="0"/>
          </a:p>
        </p:txBody>
      </p:sp>
    </p:spTree>
    <p:extLst>
      <p:ext uri="{BB962C8B-B14F-4D97-AF65-F5344CB8AC3E}">
        <p14:creationId xmlns:p14="http://schemas.microsoft.com/office/powerpoint/2010/main" val="2174418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85125"/>
            <a:ext cx="10515600" cy="750888"/>
          </a:xfrm>
        </p:spPr>
        <p:txBody>
          <a:bodyPr>
            <a:normAutofit fontScale="90000"/>
          </a:bodyPr>
          <a:lstStyle/>
          <a:p>
            <a:pPr algn="ctr"/>
            <a:r>
              <a:rPr lang="es-ES" sz="4400" b="1" dirty="0" smtClean="0"/>
              <a:t>Soporte propio: asistencia </a:t>
            </a:r>
            <a:r>
              <a:rPr lang="es-ES" sz="4400" b="1" dirty="0" smtClean="0"/>
              <a:t>t</a:t>
            </a:r>
            <a:r>
              <a:rPr lang="es-ES" sz="4400" b="1" dirty="0" smtClean="0"/>
              <a:t>écnica en </a:t>
            </a:r>
            <a:r>
              <a:rPr lang="es-ES" sz="4400" b="1" dirty="0" err="1" smtClean="0"/>
              <a:t>Unity</a:t>
            </a:r>
            <a:endParaRPr lang="es-ES" sz="4400" b="1" dirty="0"/>
          </a:p>
        </p:txBody>
      </p:sp>
      <p:sp>
        <p:nvSpPr>
          <p:cNvPr id="5" name="Marcador de contenido 2"/>
          <p:cNvSpPr>
            <a:spLocks noGrp="1"/>
          </p:cNvSpPr>
          <p:nvPr>
            <p:ph idx="1"/>
          </p:nvPr>
        </p:nvSpPr>
        <p:spPr>
          <a:xfrm>
            <a:off x="1337535" y="1247818"/>
            <a:ext cx="3967079" cy="587974"/>
          </a:xfrm>
        </p:spPr>
        <p:txBody>
          <a:bodyPr>
            <a:noAutofit/>
          </a:bodyPr>
          <a:lstStyle/>
          <a:p>
            <a:pPr marL="0" indent="0" algn="ctr">
              <a:buNone/>
            </a:pPr>
            <a:r>
              <a:rPr lang="es-ES" sz="3600" dirty="0" smtClean="0">
                <a:latin typeface="Calibri" panose="020F0502020204030204" pitchFamily="34" charset="0"/>
              </a:rPr>
              <a:t>Contacto Básico</a:t>
            </a:r>
            <a:endParaRPr lang="es-ES" sz="3600" dirty="0">
              <a:latin typeface="Calibri" panose="020F0502020204030204" pitchFamily="34" charset="0"/>
            </a:endParaRPr>
          </a:p>
        </p:txBody>
      </p:sp>
      <p:sp>
        <p:nvSpPr>
          <p:cNvPr id="6" name="Marcador de contenido 2"/>
          <p:cNvSpPr txBox="1">
            <a:spLocks/>
          </p:cNvSpPr>
          <p:nvPr/>
        </p:nvSpPr>
        <p:spPr>
          <a:xfrm>
            <a:off x="6554847" y="1303228"/>
            <a:ext cx="5101353" cy="5325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libri" panose="020F0502020204030204" pitchFamily="34" charset="0"/>
              </a:rPr>
              <a:t>Soporte Premium</a:t>
            </a:r>
          </a:p>
        </p:txBody>
      </p:sp>
      <p:pic>
        <p:nvPicPr>
          <p:cNvPr id="7" name="Imagen 6"/>
          <p:cNvPicPr>
            <a:picLocks noChangeAspect="1"/>
          </p:cNvPicPr>
          <p:nvPr/>
        </p:nvPicPr>
        <p:blipFill>
          <a:blip r:embed="rId2"/>
          <a:stretch>
            <a:fillRect/>
          </a:stretch>
        </p:blipFill>
        <p:spPr>
          <a:xfrm>
            <a:off x="6857249" y="2247597"/>
            <a:ext cx="4496551" cy="3929366"/>
          </a:xfrm>
          <a:prstGeom prst="rect">
            <a:avLst/>
          </a:prstGeom>
        </p:spPr>
      </p:pic>
      <p:pic>
        <p:nvPicPr>
          <p:cNvPr id="8" name="Imagen 7"/>
          <p:cNvPicPr>
            <a:picLocks noChangeAspect="1"/>
          </p:cNvPicPr>
          <p:nvPr/>
        </p:nvPicPr>
        <p:blipFill>
          <a:blip r:embed="rId3"/>
          <a:stretch>
            <a:fillRect/>
          </a:stretch>
        </p:blipFill>
        <p:spPr>
          <a:xfrm>
            <a:off x="558918" y="2247597"/>
            <a:ext cx="5524314" cy="3598750"/>
          </a:xfrm>
          <a:prstGeom prst="rect">
            <a:avLst/>
          </a:prstGeom>
        </p:spPr>
      </p:pic>
    </p:spTree>
    <p:extLst>
      <p:ext uri="{BB962C8B-B14F-4D97-AF65-F5344CB8AC3E}">
        <p14:creationId xmlns:p14="http://schemas.microsoft.com/office/powerpoint/2010/main" val="1104022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031" y="0"/>
            <a:ext cx="10353762" cy="970450"/>
          </a:xfrm>
        </p:spPr>
        <p:txBody>
          <a:bodyPr>
            <a:normAutofit/>
          </a:bodyPr>
          <a:lstStyle/>
          <a:p>
            <a:r>
              <a:rPr lang="es-ES" sz="4400" b="1" dirty="0" smtClean="0"/>
              <a:t>Diseño: interfaz de </a:t>
            </a:r>
            <a:r>
              <a:rPr lang="es-ES" sz="4400" b="1" dirty="0" err="1" smtClean="0"/>
              <a:t>Unity</a:t>
            </a:r>
            <a:endParaRPr lang="es-ES" sz="4400" b="1" dirty="0"/>
          </a:p>
        </p:txBody>
      </p:sp>
      <p:pic>
        <p:nvPicPr>
          <p:cNvPr id="7" name="Imagen 6"/>
          <p:cNvPicPr/>
          <p:nvPr/>
        </p:nvPicPr>
        <p:blipFill>
          <a:blip r:embed="rId2">
            <a:extLst>
              <a:ext uri="{28A0092B-C50C-407E-A947-70E740481C1C}">
                <a14:useLocalDpi xmlns:a14="http://schemas.microsoft.com/office/drawing/2010/main" val="0"/>
              </a:ext>
            </a:extLst>
          </a:blip>
          <a:stretch>
            <a:fillRect/>
          </a:stretch>
        </p:blipFill>
        <p:spPr>
          <a:xfrm>
            <a:off x="2144712" y="1711731"/>
            <a:ext cx="8026400" cy="4798764"/>
          </a:xfrm>
          <a:prstGeom prst="rect">
            <a:avLst/>
          </a:prstGeom>
        </p:spPr>
      </p:pic>
      <p:sp>
        <p:nvSpPr>
          <p:cNvPr id="8" name="CuadroTexto 7"/>
          <p:cNvSpPr txBox="1"/>
          <p:nvPr/>
        </p:nvSpPr>
        <p:spPr>
          <a:xfrm>
            <a:off x="10287000" y="2472871"/>
            <a:ext cx="1714501" cy="2246769"/>
          </a:xfrm>
          <a:prstGeom prst="rect">
            <a:avLst/>
          </a:prstGeom>
          <a:noFill/>
        </p:spPr>
        <p:txBody>
          <a:bodyPr wrap="square" rtlCol="0">
            <a:spAutoFit/>
          </a:bodyPr>
          <a:lstStyle/>
          <a:p>
            <a:r>
              <a:rPr lang="es-ES" sz="2000" b="1" dirty="0" smtClean="0">
                <a:latin typeface="Calibri" panose="020F0502020204030204" pitchFamily="34" charset="0"/>
              </a:rPr>
              <a:t>Permite </a:t>
            </a:r>
            <a:r>
              <a:rPr lang="es-ES" sz="2000" b="1" dirty="0">
                <a:latin typeface="Calibri" panose="020F0502020204030204" pitchFamily="34" charset="0"/>
              </a:rPr>
              <a:t>ver y editar todas las propiedades de objeto  que se haya seleccionado</a:t>
            </a:r>
            <a:r>
              <a:rPr lang="es-ES_tradnl" sz="2000" b="1" dirty="0" smtClean="0">
                <a:effectLst/>
                <a:latin typeface="Calibri" panose="020F0502020204030204" pitchFamily="34" charset="0"/>
              </a:rPr>
              <a:t> </a:t>
            </a:r>
            <a:endParaRPr lang="es-ES_tradnl" sz="2000" b="1" dirty="0">
              <a:latin typeface="Calibri" panose="020F0502020204030204" pitchFamily="34" charset="0"/>
            </a:endParaRPr>
          </a:p>
        </p:txBody>
      </p:sp>
      <p:sp>
        <p:nvSpPr>
          <p:cNvPr id="9" name="CuadroTexto 8"/>
          <p:cNvSpPr txBox="1"/>
          <p:nvPr/>
        </p:nvSpPr>
        <p:spPr>
          <a:xfrm>
            <a:off x="6424169" y="4931576"/>
            <a:ext cx="3265488" cy="1323439"/>
          </a:xfrm>
          <a:prstGeom prst="rect">
            <a:avLst/>
          </a:prstGeom>
          <a:noFill/>
        </p:spPr>
        <p:txBody>
          <a:bodyPr wrap="square" rtlCol="0">
            <a:spAutoFit/>
          </a:bodyPr>
          <a:lstStyle/>
          <a:p>
            <a:r>
              <a:rPr lang="es-ES" sz="2000" b="1" dirty="0" smtClean="0">
                <a:solidFill>
                  <a:schemeClr val="bg1"/>
                </a:solidFill>
                <a:latin typeface="Calibri" panose="020F0502020204030204" pitchFamily="34" charset="0"/>
              </a:rPr>
              <a:t>Biblioteca </a:t>
            </a:r>
            <a:r>
              <a:rPr lang="es-ES" sz="2000" b="1" dirty="0">
                <a:solidFill>
                  <a:schemeClr val="bg1"/>
                </a:solidFill>
                <a:latin typeface="Calibri" panose="020F0502020204030204" pitchFamily="34" charset="0"/>
              </a:rPr>
              <a:t>de </a:t>
            </a:r>
            <a:r>
              <a:rPr lang="es-ES" sz="2000" b="1" dirty="0" smtClean="0">
                <a:solidFill>
                  <a:schemeClr val="bg1"/>
                </a:solidFill>
                <a:latin typeface="Calibri" panose="020F0502020204030204" pitchFamily="34" charset="0"/>
              </a:rPr>
              <a:t>recursos </a:t>
            </a:r>
            <a:r>
              <a:rPr lang="es-ES" sz="2000" b="1" dirty="0">
                <a:solidFill>
                  <a:schemeClr val="bg1"/>
                </a:solidFill>
                <a:latin typeface="Calibri" panose="020F0502020204030204" pitchFamily="34" charset="0"/>
              </a:rPr>
              <a:t>disponibles para </a:t>
            </a:r>
            <a:r>
              <a:rPr lang="es-ES" sz="2000" b="1" dirty="0" smtClean="0">
                <a:solidFill>
                  <a:schemeClr val="bg1"/>
                </a:solidFill>
                <a:latin typeface="Calibri" panose="020F0502020204030204" pitchFamily="34" charset="0"/>
              </a:rPr>
              <a:t>utilizar </a:t>
            </a:r>
            <a:r>
              <a:rPr lang="es-ES" sz="2000" b="1" dirty="0">
                <a:solidFill>
                  <a:schemeClr val="bg1"/>
                </a:solidFill>
                <a:latin typeface="Calibri" panose="020F0502020204030204" pitchFamily="34" charset="0"/>
              </a:rPr>
              <a:t>en el proyecto, ordenados por </a:t>
            </a:r>
            <a:r>
              <a:rPr lang="es-ES" sz="2000" b="1" dirty="0" smtClean="0">
                <a:solidFill>
                  <a:schemeClr val="bg1"/>
                </a:solidFill>
                <a:latin typeface="Calibri" panose="020F0502020204030204" pitchFamily="34" charset="0"/>
              </a:rPr>
              <a:t>categorías.</a:t>
            </a:r>
            <a:endParaRPr lang="es-ES_tradnl" sz="2000" b="1" dirty="0">
              <a:solidFill>
                <a:schemeClr val="bg1"/>
              </a:solidFill>
              <a:latin typeface="Calibri" panose="020F0502020204030204" pitchFamily="34" charset="0"/>
            </a:endParaRPr>
          </a:p>
        </p:txBody>
      </p:sp>
      <p:sp>
        <p:nvSpPr>
          <p:cNvPr id="10" name="CuadroTexto 9"/>
          <p:cNvSpPr txBox="1"/>
          <p:nvPr/>
        </p:nvSpPr>
        <p:spPr>
          <a:xfrm>
            <a:off x="0" y="2688315"/>
            <a:ext cx="2162175" cy="1938992"/>
          </a:xfrm>
          <a:prstGeom prst="rect">
            <a:avLst/>
          </a:prstGeom>
          <a:noFill/>
        </p:spPr>
        <p:txBody>
          <a:bodyPr wrap="square" rtlCol="0">
            <a:spAutoFit/>
          </a:bodyPr>
          <a:lstStyle/>
          <a:p>
            <a:r>
              <a:rPr lang="es-ES" sz="2000" b="1" dirty="0" smtClean="0">
                <a:latin typeface="Calibri" panose="020F0502020204030204" pitchFamily="34" charset="0"/>
              </a:rPr>
              <a:t>Muestra </a:t>
            </a:r>
            <a:r>
              <a:rPr lang="es-ES" sz="2000" b="1" dirty="0">
                <a:latin typeface="Calibri" panose="020F0502020204030204" pitchFamily="34" charset="0"/>
              </a:rPr>
              <a:t>la forma en que todos los elementos de nuestro juego están relacionados entre </a:t>
            </a:r>
            <a:r>
              <a:rPr lang="es-ES" sz="2000" b="1" dirty="0" smtClean="0">
                <a:latin typeface="Calibri" panose="020F0502020204030204" pitchFamily="34" charset="0"/>
              </a:rPr>
              <a:t>sí</a:t>
            </a:r>
            <a:endParaRPr lang="es-ES_tradnl" sz="2000" b="1" dirty="0">
              <a:latin typeface="Calibri" panose="020F0502020204030204" pitchFamily="34" charset="0"/>
            </a:endParaRPr>
          </a:p>
        </p:txBody>
      </p:sp>
      <p:sp>
        <p:nvSpPr>
          <p:cNvPr id="11" name="CuadroTexto 10"/>
          <p:cNvSpPr txBox="1"/>
          <p:nvPr/>
        </p:nvSpPr>
        <p:spPr>
          <a:xfrm>
            <a:off x="145478" y="506728"/>
            <a:ext cx="2800350" cy="1323439"/>
          </a:xfrm>
          <a:prstGeom prst="rect">
            <a:avLst/>
          </a:prstGeom>
          <a:noFill/>
        </p:spPr>
        <p:txBody>
          <a:bodyPr wrap="square" rtlCol="0">
            <a:spAutoFit/>
          </a:bodyPr>
          <a:lstStyle/>
          <a:p>
            <a:r>
              <a:rPr lang="es-ES" sz="2000" b="1" dirty="0" smtClean="0">
                <a:latin typeface="Calibri" panose="020F0502020204030204" pitchFamily="34" charset="0"/>
              </a:rPr>
              <a:t>Herramientas </a:t>
            </a:r>
            <a:r>
              <a:rPr lang="es-ES" sz="2000" b="1" dirty="0">
                <a:latin typeface="Calibri" panose="020F0502020204030204" pitchFamily="34" charset="0"/>
              </a:rPr>
              <a:t>más básicas para la manipulación de la escena</a:t>
            </a:r>
            <a:r>
              <a:rPr lang="es-ES_tradnl" sz="2000" b="1" dirty="0" smtClean="0">
                <a:effectLst/>
                <a:latin typeface="Calibri" panose="020F0502020204030204" pitchFamily="34" charset="0"/>
              </a:rPr>
              <a:t> </a:t>
            </a:r>
            <a:endParaRPr lang="es-ES_tradnl" sz="2000" b="1" dirty="0">
              <a:latin typeface="Calibri" panose="020F0502020204030204" pitchFamily="34" charset="0"/>
            </a:endParaRPr>
          </a:p>
        </p:txBody>
      </p:sp>
      <p:sp>
        <p:nvSpPr>
          <p:cNvPr id="12" name="CuadroTexto 11"/>
          <p:cNvSpPr txBox="1"/>
          <p:nvPr/>
        </p:nvSpPr>
        <p:spPr>
          <a:xfrm>
            <a:off x="6424169" y="741281"/>
            <a:ext cx="2736850" cy="707886"/>
          </a:xfrm>
          <a:prstGeom prst="rect">
            <a:avLst/>
          </a:prstGeom>
          <a:noFill/>
        </p:spPr>
        <p:txBody>
          <a:bodyPr wrap="square" rtlCol="0">
            <a:spAutoFit/>
          </a:bodyPr>
          <a:lstStyle/>
          <a:p>
            <a:r>
              <a:rPr lang="es-ES" sz="2000" b="1" dirty="0" smtClean="0">
                <a:latin typeface="Calibri" panose="020F0502020204030204" pitchFamily="34" charset="0"/>
              </a:rPr>
              <a:t>Accesos </a:t>
            </a:r>
            <a:r>
              <a:rPr lang="es-ES" sz="2000" b="1" dirty="0">
                <a:latin typeface="Calibri" panose="020F0502020204030204" pitchFamily="34" charset="0"/>
              </a:rPr>
              <a:t>a la nube y a la cuenta de usuario</a:t>
            </a:r>
            <a:r>
              <a:rPr lang="es-ES_tradnl" sz="2000" b="1" dirty="0" smtClean="0">
                <a:effectLst/>
                <a:latin typeface="Calibri" panose="020F0502020204030204" pitchFamily="34" charset="0"/>
              </a:rPr>
              <a:t> </a:t>
            </a:r>
            <a:endParaRPr lang="es-ES_tradnl" sz="2000" b="1" dirty="0">
              <a:latin typeface="Calibri" panose="020F0502020204030204" pitchFamily="34" charset="0"/>
            </a:endParaRPr>
          </a:p>
        </p:txBody>
      </p:sp>
      <p:sp>
        <p:nvSpPr>
          <p:cNvPr id="13" name="CuadroTexto 12"/>
          <p:cNvSpPr txBox="1"/>
          <p:nvPr/>
        </p:nvSpPr>
        <p:spPr>
          <a:xfrm>
            <a:off x="9558337" y="774131"/>
            <a:ext cx="1585913" cy="707886"/>
          </a:xfrm>
          <a:prstGeom prst="rect">
            <a:avLst/>
          </a:prstGeom>
          <a:noFill/>
        </p:spPr>
        <p:txBody>
          <a:bodyPr wrap="square" rtlCol="0">
            <a:spAutoFit/>
          </a:bodyPr>
          <a:lstStyle/>
          <a:p>
            <a:r>
              <a:rPr lang="es-ES" sz="2000" b="1" dirty="0">
                <a:latin typeface="Calibri" panose="020F0502020204030204" pitchFamily="34" charset="0"/>
              </a:rPr>
              <a:t> </a:t>
            </a:r>
            <a:r>
              <a:rPr lang="es-ES" sz="2000" b="1" dirty="0" smtClean="0">
                <a:latin typeface="Calibri" panose="020F0502020204030204" pitchFamily="34" charset="0"/>
              </a:rPr>
              <a:t>Visibilidad </a:t>
            </a:r>
            <a:r>
              <a:rPr lang="es-ES" sz="2000" b="1" dirty="0">
                <a:latin typeface="Calibri" panose="020F0502020204030204" pitchFamily="34" charset="0"/>
              </a:rPr>
              <a:t>de las capas</a:t>
            </a:r>
            <a:r>
              <a:rPr lang="es-ES_tradnl" sz="2000" b="1" dirty="0" smtClean="0">
                <a:effectLst/>
                <a:latin typeface="Calibri" panose="020F0502020204030204" pitchFamily="34" charset="0"/>
              </a:rPr>
              <a:t> </a:t>
            </a:r>
            <a:endParaRPr lang="es-ES_tradnl" sz="2000" b="1" dirty="0">
              <a:latin typeface="Calibri" panose="020F0502020204030204" pitchFamily="34" charset="0"/>
            </a:endParaRPr>
          </a:p>
        </p:txBody>
      </p:sp>
      <p:sp>
        <p:nvSpPr>
          <p:cNvPr id="14" name="Marco 13"/>
          <p:cNvSpPr/>
          <p:nvPr/>
        </p:nvSpPr>
        <p:spPr>
          <a:xfrm>
            <a:off x="3743325" y="1961310"/>
            <a:ext cx="771525" cy="407195"/>
          </a:xfrm>
          <a:prstGeom prst="fram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000">
              <a:solidFill>
                <a:schemeClr val="tx1"/>
              </a:solidFill>
              <a:latin typeface="Calibri" panose="020F0502020204030204" pitchFamily="34" charset="0"/>
            </a:endParaRPr>
          </a:p>
        </p:txBody>
      </p:sp>
      <p:sp>
        <p:nvSpPr>
          <p:cNvPr id="15" name="Marco 14"/>
          <p:cNvSpPr/>
          <p:nvPr/>
        </p:nvSpPr>
        <p:spPr>
          <a:xfrm>
            <a:off x="4514850" y="1961310"/>
            <a:ext cx="742950" cy="407195"/>
          </a:xfrm>
          <a:prstGeom prst="fram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000">
              <a:solidFill>
                <a:schemeClr val="tx1"/>
              </a:solidFill>
              <a:latin typeface="Calibri" panose="020F0502020204030204" pitchFamily="34" charset="0"/>
            </a:endParaRPr>
          </a:p>
        </p:txBody>
      </p:sp>
    </p:spTree>
    <p:extLst>
      <p:ext uri="{BB962C8B-B14F-4D97-AF65-F5344CB8AC3E}">
        <p14:creationId xmlns:p14="http://schemas.microsoft.com/office/powerpoint/2010/main" val="483570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25500" y="101600"/>
            <a:ext cx="10515600" cy="661988"/>
          </a:xfrm>
        </p:spPr>
        <p:txBody>
          <a:bodyPr>
            <a:normAutofit fontScale="90000"/>
          </a:bodyPr>
          <a:lstStyle/>
          <a:p>
            <a:pPr algn="ctr"/>
            <a:r>
              <a:rPr lang="es-ES" sz="4400" b="1" dirty="0" smtClean="0"/>
              <a:t>Soporte propio: asistencia </a:t>
            </a:r>
            <a:r>
              <a:rPr lang="es-ES" sz="4400" b="1" dirty="0" smtClean="0"/>
              <a:t>t</a:t>
            </a:r>
            <a:r>
              <a:rPr lang="es-ES" sz="4400" b="1" dirty="0" smtClean="0"/>
              <a:t>écnica en </a:t>
            </a:r>
            <a:r>
              <a:rPr lang="es-ES" sz="4400" b="1" dirty="0" err="1" smtClean="0"/>
              <a:t>Unreal</a:t>
            </a:r>
            <a:endParaRPr lang="es-ES" sz="4400" b="1" dirty="0"/>
          </a:p>
        </p:txBody>
      </p:sp>
      <p:pic>
        <p:nvPicPr>
          <p:cNvPr id="9" name="Imagen 8" descr="http://puu.sh/ocFgE/497d4114fe.png"/>
          <p:cNvPicPr/>
          <p:nvPr/>
        </p:nvPicPr>
        <p:blipFill>
          <a:blip r:embed="rId2">
            <a:extLst>
              <a:ext uri="{28A0092B-C50C-407E-A947-70E740481C1C}">
                <a14:useLocalDpi xmlns:a14="http://schemas.microsoft.com/office/drawing/2010/main" val="0"/>
              </a:ext>
            </a:extLst>
          </a:blip>
          <a:srcRect/>
          <a:stretch>
            <a:fillRect/>
          </a:stretch>
        </p:blipFill>
        <p:spPr bwMode="auto">
          <a:xfrm>
            <a:off x="1224280" y="1190307"/>
            <a:ext cx="9913620" cy="3305493"/>
          </a:xfrm>
          <a:prstGeom prst="rect">
            <a:avLst/>
          </a:prstGeom>
          <a:noFill/>
          <a:ln>
            <a:noFill/>
          </a:ln>
        </p:spPr>
      </p:pic>
      <p:sp>
        <p:nvSpPr>
          <p:cNvPr id="3" name="Rectángulo 2"/>
          <p:cNvSpPr/>
          <p:nvPr/>
        </p:nvSpPr>
        <p:spPr>
          <a:xfrm>
            <a:off x="1224280" y="5113635"/>
            <a:ext cx="9913620" cy="1015663"/>
          </a:xfrm>
          <a:prstGeom prst="rect">
            <a:avLst/>
          </a:prstGeom>
        </p:spPr>
        <p:txBody>
          <a:bodyPr wrap="square">
            <a:spAutoFit/>
          </a:bodyPr>
          <a:lstStyle/>
          <a:p>
            <a:pPr algn="just">
              <a:spcAft>
                <a:spcPts val="800"/>
              </a:spcAft>
            </a:pPr>
            <a:r>
              <a:rPr lang="es-ES" sz="2000" dirty="0" smtClean="0">
                <a:latin typeface="Calibri" panose="020F0502020204030204" pitchFamily="34" charset="0"/>
                <a:ea typeface="Calibri" panose="020F0502020204030204" pitchFamily="34" charset="0"/>
                <a:cs typeface="Arial" panose="020B0604020202020204" pitchFamily="34" charset="0"/>
              </a:rPr>
              <a:t>Equipo </a:t>
            </a:r>
            <a:r>
              <a:rPr lang="es-ES" sz="2000" dirty="0">
                <a:latin typeface="Calibri" panose="020F0502020204030204" pitchFamily="34" charset="0"/>
                <a:ea typeface="Calibri" panose="020F0502020204030204" pitchFamily="34" charset="0"/>
                <a:cs typeface="Arial" panose="020B0604020202020204" pitchFamily="34" charset="0"/>
              </a:rPr>
              <a:t>de soporte para </a:t>
            </a:r>
            <a:r>
              <a:rPr lang="es-ES" sz="2000" dirty="0" err="1">
                <a:latin typeface="Calibri" panose="020F0502020204030204" pitchFamily="34" charset="0"/>
                <a:ea typeface="Calibri" panose="020F0502020204030204" pitchFamily="34" charset="0"/>
                <a:cs typeface="Arial" panose="020B0604020202020204" pitchFamily="34" charset="0"/>
              </a:rPr>
              <a:t>Unreal</a:t>
            </a:r>
            <a:r>
              <a:rPr lang="es-ES" sz="2000" dirty="0">
                <a:latin typeface="Calibri" panose="020F0502020204030204" pitchFamily="34" charset="0"/>
                <a:ea typeface="Calibri" panose="020F0502020204030204" pitchFamily="34" charset="0"/>
                <a:cs typeface="Arial" panose="020B0604020202020204" pitchFamily="34" charset="0"/>
              </a:rPr>
              <a:t> </a:t>
            </a:r>
            <a:r>
              <a:rPr lang="es-ES" sz="2000" dirty="0" err="1">
                <a:latin typeface="Calibri" panose="020F0502020204030204" pitchFamily="34" charset="0"/>
                <a:ea typeface="Calibri" panose="020F0502020204030204" pitchFamily="34" charset="0"/>
                <a:cs typeface="Arial" panose="020B0604020202020204" pitchFamily="34" charset="0"/>
              </a:rPr>
              <a:t>Engine</a:t>
            </a:r>
            <a:r>
              <a:rPr lang="es-ES" sz="2000" dirty="0">
                <a:latin typeface="Calibri" panose="020F0502020204030204" pitchFamily="34" charset="0"/>
                <a:ea typeface="Calibri" panose="020F0502020204030204" pitchFamily="34" charset="0"/>
                <a:cs typeface="Arial" panose="020B0604020202020204" pitchFamily="34" charset="0"/>
              </a:rPr>
              <a:t> 4 que ofrece servicio a estudios que necesiten modificar el motor para algún proyecto específico o que necesiten algún tipo de licencia personalizada.</a:t>
            </a:r>
            <a:endParaRPr lang="es-E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4767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0"/>
            <a:ext cx="10515600" cy="661988"/>
          </a:xfrm>
        </p:spPr>
        <p:txBody>
          <a:bodyPr>
            <a:normAutofit fontScale="90000"/>
          </a:bodyPr>
          <a:lstStyle/>
          <a:p>
            <a:pPr algn="ctr"/>
            <a:r>
              <a:rPr lang="es-ES" sz="4400" b="1" dirty="0" smtClean="0"/>
              <a:t>Comparación de las tecnologías</a:t>
            </a:r>
            <a:endParaRPr lang="es-ES" sz="4400" b="1" dirty="0"/>
          </a:p>
        </p:txBody>
      </p:sp>
      <p:graphicFrame>
        <p:nvGraphicFramePr>
          <p:cNvPr id="2" name="Tabla 1"/>
          <p:cNvGraphicFramePr>
            <a:graphicFrameLocks noGrp="1"/>
          </p:cNvGraphicFramePr>
          <p:nvPr>
            <p:extLst>
              <p:ext uri="{D42A27DB-BD31-4B8C-83A1-F6EECF244321}">
                <p14:modId xmlns:p14="http://schemas.microsoft.com/office/powerpoint/2010/main" val="3066999208"/>
              </p:ext>
            </p:extLst>
          </p:nvPr>
        </p:nvGraphicFramePr>
        <p:xfrm>
          <a:off x="254000" y="763588"/>
          <a:ext cx="11480800" cy="5776941"/>
        </p:xfrm>
        <a:graphic>
          <a:graphicData uri="http://schemas.openxmlformats.org/drawingml/2006/table">
            <a:tbl>
              <a:tblPr firstRow="1" firstCol="1" bandRow="1">
                <a:tableStyleId>{9D7B26C5-4107-4FEC-AEDC-1716B250A1EF}</a:tableStyleId>
              </a:tblPr>
              <a:tblGrid>
                <a:gridCol w="3944865"/>
                <a:gridCol w="901610"/>
                <a:gridCol w="1139735"/>
                <a:gridCol w="5494590"/>
              </a:tblGrid>
              <a:tr h="443676">
                <a:tc>
                  <a:txBody>
                    <a:bodyPr/>
                    <a:lstStyle/>
                    <a:p>
                      <a:pPr algn="ctr">
                        <a:spcAft>
                          <a:spcPts val="0"/>
                        </a:spcAft>
                      </a:pPr>
                      <a:r>
                        <a:rPr lang="es-ES" sz="1800" b="1" dirty="0">
                          <a:effectLst/>
                        </a:rPr>
                        <a:t>CRITERIOS</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1" dirty="0">
                          <a:effectLst/>
                        </a:rPr>
                        <a:t>UNITY</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1" dirty="0">
                          <a:effectLst/>
                        </a:rPr>
                        <a:t>UNREAL</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1" dirty="0">
                          <a:effectLst/>
                        </a:rPr>
                        <a:t>COMENTARIOS</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347859">
                <a:tc>
                  <a:txBody>
                    <a:bodyPr/>
                    <a:lstStyle/>
                    <a:p>
                      <a:pPr algn="ctr">
                        <a:spcAft>
                          <a:spcPts val="0"/>
                        </a:spcAft>
                      </a:pPr>
                      <a:r>
                        <a:rPr lang="es-ES" sz="1800" b="0" dirty="0">
                          <a:effectLst/>
                        </a:rPr>
                        <a:t>1.1: Diseño: Interfaz</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Ambas son sencillas y completas.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1.2: Diseño: Recursos predefinidos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6</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Unreal tiene mayor oferta de recursos predefinidos.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2.1: Características generales: Multiplataforma</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9</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Unity ofrece una mayor cantidad de plataformas a las que exportar.</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887354">
                <a:tc>
                  <a:txBody>
                    <a:bodyPr/>
                    <a:lstStyle/>
                    <a:p>
                      <a:pPr algn="ctr">
                        <a:spcAft>
                          <a:spcPts val="0"/>
                        </a:spcAft>
                      </a:pPr>
                      <a:r>
                        <a:rPr lang="es-ES" sz="1800" b="0" dirty="0">
                          <a:effectLst/>
                        </a:rPr>
                        <a:t>2.2: Características generales: Licencias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9</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La licencia gratuita de Unity ofrece todos los servicios y no cobra derechos hasta que haya un beneficio de 100.000€. Unreal cobra desde los 3.000€.</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3.1: Rendimiento: Optimización</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dirty="0">
                          <a:effectLst/>
                        </a:rPr>
                        <a:t>Ambos ofrecen recursos similares.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665516">
                <a:tc>
                  <a:txBody>
                    <a:bodyPr/>
                    <a:lstStyle/>
                    <a:p>
                      <a:pPr algn="ctr">
                        <a:spcAft>
                          <a:spcPts val="0"/>
                        </a:spcAft>
                      </a:pPr>
                      <a:r>
                        <a:rPr lang="es-ES" sz="1800" b="0" dirty="0">
                          <a:effectLst/>
                        </a:rPr>
                        <a:t>4.1: Utilidad: Compatibilidad con programas externos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Unity admite un mayor número de formatos para importar. </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4.2: Utilidad: Servicios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6</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Unity ofrece un mayor número de servicios.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665516">
                <a:tc>
                  <a:txBody>
                    <a:bodyPr/>
                    <a:lstStyle/>
                    <a:p>
                      <a:pPr algn="ctr">
                        <a:spcAft>
                          <a:spcPts val="0"/>
                        </a:spcAft>
                      </a:pPr>
                      <a:r>
                        <a:rPr lang="es-ES" sz="1800" b="0" dirty="0">
                          <a:effectLst/>
                        </a:rPr>
                        <a:t>5.1: Programación: Lenguaje</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Unreal ofrece además un lenguaje visual como apoyo a la programación tradicional.</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5.2: Programación: API</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La de Unreal es más versátil y la de Unity es más fácil.</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6.1: Gráficos: </a:t>
                      </a:r>
                      <a:r>
                        <a:rPr lang="es-ES" sz="1800" b="0" dirty="0" err="1">
                          <a:effectLst/>
                        </a:rPr>
                        <a:t>Renderizado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dirty="0" err="1">
                          <a:effectLst/>
                        </a:rPr>
                        <a:t>Unreal</a:t>
                      </a:r>
                      <a:r>
                        <a:rPr lang="es-ES" sz="1800" b="0" dirty="0">
                          <a:effectLst/>
                        </a:rPr>
                        <a:t> tiene más efectos de post-procesado.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bl>
          </a:graphicData>
        </a:graphic>
      </p:graphicFrame>
    </p:spTree>
    <p:extLst>
      <p:ext uri="{BB962C8B-B14F-4D97-AF65-F5344CB8AC3E}">
        <p14:creationId xmlns:p14="http://schemas.microsoft.com/office/powerpoint/2010/main" val="632987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0"/>
            <a:ext cx="10515600" cy="661988"/>
          </a:xfrm>
        </p:spPr>
        <p:txBody>
          <a:bodyPr>
            <a:normAutofit fontScale="90000"/>
          </a:bodyPr>
          <a:lstStyle/>
          <a:p>
            <a:pPr algn="ctr"/>
            <a:r>
              <a:rPr lang="es-ES" sz="4400" b="1" dirty="0" smtClean="0"/>
              <a:t>Comparación de las tecnologías</a:t>
            </a:r>
            <a:endParaRPr lang="es-ES" sz="4400" b="1" dirty="0"/>
          </a:p>
        </p:txBody>
      </p:sp>
      <p:graphicFrame>
        <p:nvGraphicFramePr>
          <p:cNvPr id="2" name="Tabla 1"/>
          <p:cNvGraphicFramePr>
            <a:graphicFrameLocks noGrp="1"/>
          </p:cNvGraphicFramePr>
          <p:nvPr>
            <p:extLst>
              <p:ext uri="{D42A27DB-BD31-4B8C-83A1-F6EECF244321}">
                <p14:modId xmlns:p14="http://schemas.microsoft.com/office/powerpoint/2010/main" val="837661553"/>
              </p:ext>
            </p:extLst>
          </p:nvPr>
        </p:nvGraphicFramePr>
        <p:xfrm>
          <a:off x="254000" y="763588"/>
          <a:ext cx="11480800" cy="5881905"/>
        </p:xfrm>
        <a:graphic>
          <a:graphicData uri="http://schemas.openxmlformats.org/drawingml/2006/table">
            <a:tbl>
              <a:tblPr firstRow="1" firstCol="1" bandRow="1">
                <a:tableStyleId>{9D7B26C5-4107-4FEC-AEDC-1716B250A1EF}</a:tableStyleId>
              </a:tblPr>
              <a:tblGrid>
                <a:gridCol w="3944865"/>
                <a:gridCol w="901610"/>
                <a:gridCol w="1139735"/>
                <a:gridCol w="5494590"/>
              </a:tblGrid>
              <a:tr h="443676">
                <a:tc>
                  <a:txBody>
                    <a:bodyPr/>
                    <a:lstStyle/>
                    <a:p>
                      <a:pPr algn="ctr">
                        <a:spcAft>
                          <a:spcPts val="0"/>
                        </a:spcAft>
                      </a:pPr>
                      <a:r>
                        <a:rPr lang="es-ES" sz="1800" b="1" dirty="0">
                          <a:effectLst/>
                        </a:rPr>
                        <a:t>CRITERIOS</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1" dirty="0">
                          <a:effectLst/>
                        </a:rPr>
                        <a:t>UNITY</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1" dirty="0">
                          <a:effectLst/>
                        </a:rPr>
                        <a:t>UNREAL</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1" dirty="0">
                          <a:effectLst/>
                        </a:rPr>
                        <a:t>COMENTARIOS</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347859">
                <a:tc>
                  <a:txBody>
                    <a:bodyPr/>
                    <a:lstStyle/>
                    <a:p>
                      <a:pPr algn="ctr">
                        <a:spcAft>
                          <a:spcPts val="0"/>
                        </a:spcAft>
                      </a:pPr>
                      <a:r>
                        <a:rPr lang="es-ES" sz="1800" b="0" dirty="0">
                          <a:effectLst/>
                        </a:rPr>
                        <a:t>6.2: Gráficos: Materiales y </a:t>
                      </a:r>
                      <a:r>
                        <a:rPr lang="es-ES" sz="1800" b="0" dirty="0" err="1">
                          <a:effectLst/>
                        </a:rPr>
                        <a:t>Shaders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En Unity es más fácil la creación de materiales.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6.3: Gráficos: Animación 2D y 3D</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dirty="0">
                          <a:effectLst/>
                        </a:rPr>
                        <a:t>7</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En Unity es más fácil la animación.</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7.1: Sonido: Recursos propios dentro del entorno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6</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Unreal permite la inclusión de fuentes stereo.</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887354">
                <a:tc>
                  <a:txBody>
                    <a:bodyPr/>
                    <a:lstStyle/>
                    <a:p>
                      <a:pPr algn="ctr">
                        <a:spcAft>
                          <a:spcPts val="0"/>
                        </a:spcAft>
                      </a:pPr>
                      <a:r>
                        <a:rPr lang="es-ES" sz="1800" b="0" dirty="0">
                          <a:effectLst/>
                        </a:rPr>
                        <a:t>7.2: Sonido: Programación del sonido dentro del juego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6</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6</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Es bastante simple en ambas, y con pocas opciones.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8.1: Recursos: Formación externa</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Unity tiene más cursos gratuitos.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665516">
                <a:tc>
                  <a:txBody>
                    <a:bodyPr/>
                    <a:lstStyle/>
                    <a:p>
                      <a:pPr algn="ctr">
                        <a:spcAft>
                          <a:spcPts val="0"/>
                        </a:spcAft>
                      </a:pPr>
                      <a:r>
                        <a:rPr lang="es-ES" sz="1800" b="0" dirty="0">
                          <a:effectLst/>
                        </a:rPr>
                        <a:t>8.2: Recursos: Recursos multimedia externos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Los recursos sirven para ambos motores.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9.1: Hardware: Requisitos mínimos para ejecutar el entorno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9</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Unity tiene menos requisitos.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665516">
                <a:tc>
                  <a:txBody>
                    <a:bodyPr/>
                    <a:lstStyle/>
                    <a:p>
                      <a:pPr algn="ctr">
                        <a:spcAft>
                          <a:spcPts val="0"/>
                        </a:spcAft>
                      </a:pPr>
                      <a:r>
                        <a:rPr lang="es-ES" sz="1800" b="0" dirty="0">
                          <a:effectLst/>
                        </a:rPr>
                        <a:t>9.2: Hardware: Requisitos mínimos para ejecutar el juego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8</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En ambos depende del proyecto.</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10.1: Soporte propio: Documentación</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9</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9</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Amplia documentación en ambos casos.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r h="443676">
                <a:tc>
                  <a:txBody>
                    <a:bodyPr/>
                    <a:lstStyle/>
                    <a:p>
                      <a:pPr algn="ctr">
                        <a:spcAft>
                          <a:spcPts val="0"/>
                        </a:spcAft>
                      </a:pPr>
                      <a:r>
                        <a:rPr lang="es-ES" sz="1800" b="0" dirty="0">
                          <a:effectLst/>
                        </a:rPr>
                        <a:t>10.2: Soporte propio: Asistencia técnica</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6</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a:effectLst/>
                        </a:rPr>
                        <a:t>7</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c>
                  <a:txBody>
                    <a:bodyPr/>
                    <a:lstStyle/>
                    <a:p>
                      <a:pPr algn="ctr">
                        <a:spcAft>
                          <a:spcPts val="0"/>
                        </a:spcAft>
                      </a:pPr>
                      <a:r>
                        <a:rPr lang="es-ES" sz="1800" b="0" dirty="0">
                          <a:effectLst/>
                        </a:rPr>
                        <a:t>La de </a:t>
                      </a:r>
                      <a:r>
                        <a:rPr lang="es-ES" sz="1800" b="0" dirty="0" err="1">
                          <a:effectLst/>
                        </a:rPr>
                        <a:t>Unity</a:t>
                      </a:r>
                      <a:r>
                        <a:rPr lang="es-ES" sz="1800" b="0" dirty="0">
                          <a:effectLst/>
                        </a:rPr>
                        <a:t> requiere una licencia Profesional (de pago).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38055" marR="38055" marT="0" marB="0" anchor="ctr"/>
                </a:tc>
              </a:tr>
            </a:tbl>
          </a:graphicData>
        </a:graphic>
      </p:graphicFrame>
    </p:spTree>
    <p:extLst>
      <p:ext uri="{BB962C8B-B14F-4D97-AF65-F5344CB8AC3E}">
        <p14:creationId xmlns:p14="http://schemas.microsoft.com/office/powerpoint/2010/main" val="2259928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25500" y="101600"/>
            <a:ext cx="10515600" cy="661988"/>
          </a:xfrm>
        </p:spPr>
        <p:txBody>
          <a:bodyPr>
            <a:normAutofit fontScale="90000"/>
          </a:bodyPr>
          <a:lstStyle/>
          <a:p>
            <a:pPr algn="ctr"/>
            <a:r>
              <a:rPr lang="es-ES" sz="4400" b="1" dirty="0" smtClean="0"/>
              <a:t>Situación 1</a:t>
            </a:r>
            <a:endParaRPr lang="es-ES" sz="4400" b="1" dirty="0"/>
          </a:p>
        </p:txBody>
      </p:sp>
      <p:sp>
        <p:nvSpPr>
          <p:cNvPr id="2" name="Rectángulo 1"/>
          <p:cNvSpPr/>
          <p:nvPr/>
        </p:nvSpPr>
        <p:spPr>
          <a:xfrm>
            <a:off x="660400" y="929839"/>
            <a:ext cx="11264900" cy="1477328"/>
          </a:xfrm>
          <a:prstGeom prst="rect">
            <a:avLst/>
          </a:prstGeom>
        </p:spPr>
        <p:txBody>
          <a:bodyPr wrap="square">
            <a:spAutoFit/>
          </a:bodyPr>
          <a:lstStyle/>
          <a:p>
            <a:pPr algn="just">
              <a:spcAft>
                <a:spcPts val="800"/>
              </a:spcAft>
            </a:pPr>
            <a:r>
              <a:rPr lang="es-ES" i="1" dirty="0">
                <a:latin typeface="Calibri" panose="020F0502020204030204" pitchFamily="34" charset="0"/>
                <a:ea typeface="Calibri" panose="020F0502020204030204" pitchFamily="34" charset="0"/>
                <a:cs typeface="Arial" panose="020B0604020202020204" pitchFamily="34" charset="0"/>
              </a:rPr>
              <a:t>Un grupo de estudiantes recién graduados quiere crear una </a:t>
            </a:r>
            <a:r>
              <a:rPr lang="es-ES" i="1" dirty="0" err="1">
                <a:latin typeface="Calibri" panose="020F0502020204030204" pitchFamily="34" charset="0"/>
                <a:ea typeface="Calibri" panose="020F0502020204030204" pitchFamily="34" charset="0"/>
                <a:cs typeface="Arial" panose="020B0604020202020204" pitchFamily="34" charset="0"/>
              </a:rPr>
              <a:t>startup</a:t>
            </a:r>
            <a:r>
              <a:rPr lang="es-ES" i="1" dirty="0">
                <a:latin typeface="Calibri" panose="020F0502020204030204" pitchFamily="34" charset="0"/>
                <a:ea typeface="Calibri" panose="020F0502020204030204" pitchFamily="34" charset="0"/>
                <a:cs typeface="Arial" panose="020B0604020202020204" pitchFamily="34" charset="0"/>
              </a:rPr>
              <a:t> tecnológica. Como el sector del videojuego es un sector en alza han decidido montar un estudio de desarrollo de videojuegos. Su experiencia en el desarrollo de videojuegos es muy baja, dado que no se han interesado mucho por la industria durante la carrera. Por lo que tenemos un equipo con una escasa formación que quiere empezar a desarrollar un producto lo antes posible para ir generando ingresos para realizar proyectos más grandes en una vista a futuro.</a:t>
            </a:r>
            <a:endParaRPr lang="es-ES"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4140747211"/>
              </p:ext>
            </p:extLst>
          </p:nvPr>
        </p:nvGraphicFramePr>
        <p:xfrm>
          <a:off x="660400" y="2573418"/>
          <a:ext cx="10998199" cy="3774281"/>
        </p:xfrm>
        <a:graphic>
          <a:graphicData uri="http://schemas.openxmlformats.org/drawingml/2006/table">
            <a:tbl>
              <a:tblPr firstRow="1" firstCol="1" bandRow="1">
                <a:tableStyleId>{9D7B26C5-4107-4FEC-AEDC-1716B250A1EF}</a:tableStyleId>
              </a:tblPr>
              <a:tblGrid>
                <a:gridCol w="2379878"/>
                <a:gridCol w="4955276"/>
                <a:gridCol w="3663045"/>
              </a:tblGrid>
              <a:tr h="665321">
                <a:tc>
                  <a:txBody>
                    <a:bodyPr/>
                    <a:lstStyle/>
                    <a:p>
                      <a:pPr algn="ctr">
                        <a:spcAft>
                          <a:spcPts val="0"/>
                        </a:spcAft>
                      </a:pPr>
                      <a:r>
                        <a:rPr lang="es-ES" sz="1800" b="1" dirty="0">
                          <a:effectLst/>
                        </a:rPr>
                        <a:t>Criterios relevantes para la decisión</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1" dirty="0">
                          <a:effectLst/>
                        </a:rPr>
                        <a:t>Ventajas </a:t>
                      </a:r>
                      <a:r>
                        <a:rPr lang="es-ES" sz="1800" b="1" dirty="0" err="1">
                          <a:effectLst/>
                        </a:rPr>
                        <a:t>Unity</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1" dirty="0">
                          <a:effectLst/>
                        </a:rPr>
                        <a:t>Ventajas </a:t>
                      </a:r>
                      <a:r>
                        <a:rPr lang="es-ES" sz="1800" b="1" dirty="0" err="1">
                          <a:effectLst/>
                        </a:rPr>
                        <a:t>Unreal</a:t>
                      </a:r>
                      <a:r>
                        <a:rPr lang="es-ES" sz="1800" b="1" dirty="0">
                          <a:effectLst/>
                        </a:rPr>
                        <a:t> </a:t>
                      </a:r>
                      <a:r>
                        <a:rPr lang="es-ES" sz="1800" b="1" dirty="0" err="1">
                          <a:effectLst/>
                        </a:rPr>
                        <a:t>Engine</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0">
                <a:tc>
                  <a:txBody>
                    <a:bodyPr/>
                    <a:lstStyle/>
                    <a:p>
                      <a:pPr algn="ctr">
                        <a:spcAft>
                          <a:spcPts val="0"/>
                        </a:spcAft>
                      </a:pPr>
                      <a:r>
                        <a:rPr lang="es-ES" sz="1800">
                          <a:effectLst/>
                        </a:rPr>
                        <a:t>Lenguaje</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No necesita muchos conocimientos básicos ya que el lenguaje es más sencillo de aprender.</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El lenguaje es más potente.</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0">
                <a:tc>
                  <a:txBody>
                    <a:bodyPr/>
                    <a:lstStyle/>
                    <a:p>
                      <a:pPr algn="ctr">
                        <a:spcAft>
                          <a:spcPts val="0"/>
                        </a:spcAft>
                      </a:pPr>
                      <a:r>
                        <a:rPr lang="es-ES" sz="1800">
                          <a:effectLst/>
                        </a:rPr>
                        <a:t>Licencias</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Gratuita. Puedes ganar hasta 100.000€ sin necesidad de pagar nada.</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Gratuita. Puedes ganar hasta 3.000€ sin necesidad de pagar nada.</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0">
                <a:tc>
                  <a:txBody>
                    <a:bodyPr/>
                    <a:lstStyle/>
                    <a:p>
                      <a:pPr algn="ctr">
                        <a:spcAft>
                          <a:spcPts val="0"/>
                        </a:spcAft>
                      </a:pPr>
                      <a:r>
                        <a:rPr lang="es-ES" sz="1800">
                          <a:effectLst/>
                        </a:rPr>
                        <a:t>Multiplataforma</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Unity permite exportar a un gran número de plataformas, tanto las principales como otras más específicas, lo que permite llegar a un público mayor.</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Unreal permite exportar a las principales plataformas.</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0">
                <a:tc>
                  <a:txBody>
                    <a:bodyPr/>
                    <a:lstStyle/>
                    <a:p>
                      <a:pPr algn="ctr">
                        <a:spcAft>
                          <a:spcPts val="0"/>
                        </a:spcAft>
                      </a:pPr>
                      <a:r>
                        <a:rPr lang="es-ES" sz="1800">
                          <a:effectLst/>
                        </a:rPr>
                        <a:t>Materiales</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a:effectLst/>
                        </a:rPr>
                        <a:t>En Unity los materiales son muy fáciles de crear</a:t>
                      </a:r>
                      <a:endParaRPr lang="es-ES" sz="180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dirty="0">
                          <a:effectLst/>
                        </a:rPr>
                        <a:t>En </a:t>
                      </a:r>
                      <a:r>
                        <a:rPr lang="es-ES" sz="1800" dirty="0" err="1">
                          <a:effectLst/>
                        </a:rPr>
                        <a:t>Unreal</a:t>
                      </a:r>
                      <a:r>
                        <a:rPr lang="es-ES" sz="1800" dirty="0">
                          <a:effectLst/>
                        </a:rPr>
                        <a:t> los materiales tienen un mejor acabado.</a:t>
                      </a:r>
                      <a:endParaRPr lang="es-ES" sz="180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bl>
          </a:graphicData>
        </a:graphic>
      </p:graphicFrame>
    </p:spTree>
    <p:extLst>
      <p:ext uri="{BB962C8B-B14F-4D97-AF65-F5344CB8AC3E}">
        <p14:creationId xmlns:p14="http://schemas.microsoft.com/office/powerpoint/2010/main" val="1823053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25500" y="101600"/>
            <a:ext cx="10515600" cy="661988"/>
          </a:xfrm>
        </p:spPr>
        <p:txBody>
          <a:bodyPr>
            <a:normAutofit fontScale="90000"/>
          </a:bodyPr>
          <a:lstStyle/>
          <a:p>
            <a:pPr algn="ctr"/>
            <a:r>
              <a:rPr lang="es-ES" sz="4400" b="1" dirty="0" smtClean="0"/>
              <a:t>Situación 2</a:t>
            </a:r>
            <a:endParaRPr lang="es-ES" sz="4400" b="1" dirty="0"/>
          </a:p>
        </p:txBody>
      </p:sp>
      <p:sp>
        <p:nvSpPr>
          <p:cNvPr id="2" name="Rectángulo 1"/>
          <p:cNvSpPr/>
          <p:nvPr/>
        </p:nvSpPr>
        <p:spPr>
          <a:xfrm>
            <a:off x="444500" y="763588"/>
            <a:ext cx="11353800" cy="1477328"/>
          </a:xfrm>
          <a:prstGeom prst="rect">
            <a:avLst/>
          </a:prstGeom>
        </p:spPr>
        <p:txBody>
          <a:bodyPr wrap="square">
            <a:spAutoFit/>
          </a:bodyPr>
          <a:lstStyle/>
          <a:p>
            <a:pPr algn="just">
              <a:spcAft>
                <a:spcPts val="800"/>
              </a:spcAft>
            </a:pPr>
            <a:r>
              <a:rPr lang="es-ES" i="1" dirty="0">
                <a:latin typeface="Calibri" panose="020F0502020204030204" pitchFamily="34" charset="0"/>
                <a:ea typeface="Calibri" panose="020F0502020204030204" pitchFamily="34" charset="0"/>
                <a:cs typeface="Arial" panose="020B0604020202020204" pitchFamily="34" charset="0"/>
              </a:rPr>
              <a:t>Un estudio independiente, debido al éxito de sus recientes proyectos ha crecido hasta un nivel moderado por lo cual el estudio ha decidido embarcarse en un proyecto de mayor envergadura que los realizados hasta ahora. El equipo del proyecto cuenta con cierta experiencia en el desarrollo de videojuegos ya que tienen varios títulos publicados por lo que pueden afrontar mayores retos sin que eso les suponga un coste demasiado alto. Dicho proyecto se requiere que disponga de un acabado más detallado debido al presupuesto disponible y al mayor número de ventas que se espera.</a:t>
            </a:r>
            <a:endParaRPr lang="es-ES"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220944467"/>
              </p:ext>
            </p:extLst>
          </p:nvPr>
        </p:nvGraphicFramePr>
        <p:xfrm>
          <a:off x="444500" y="2463800"/>
          <a:ext cx="11353800" cy="4023360"/>
        </p:xfrm>
        <a:graphic>
          <a:graphicData uri="http://schemas.openxmlformats.org/drawingml/2006/table">
            <a:tbl>
              <a:tblPr firstRow="1" firstCol="1" bandRow="1">
                <a:tableStyleId>{9D7B26C5-4107-4FEC-AEDC-1716B250A1EF}</a:tableStyleId>
              </a:tblPr>
              <a:tblGrid>
                <a:gridCol w="2456827"/>
                <a:gridCol w="5115492"/>
                <a:gridCol w="3781481"/>
              </a:tblGrid>
              <a:tr h="610730">
                <a:tc>
                  <a:txBody>
                    <a:bodyPr/>
                    <a:lstStyle/>
                    <a:p>
                      <a:pPr algn="ctr">
                        <a:spcAft>
                          <a:spcPts val="0"/>
                        </a:spcAft>
                      </a:pPr>
                      <a:r>
                        <a:rPr lang="es-ES" sz="1800" b="1" dirty="0">
                          <a:effectLst/>
                        </a:rPr>
                        <a:t>Criterios relevantes para la decisión</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1" dirty="0">
                          <a:effectLst/>
                        </a:rPr>
                        <a:t>Ventajas </a:t>
                      </a:r>
                      <a:r>
                        <a:rPr lang="es-ES" sz="1800" b="1" dirty="0" err="1">
                          <a:effectLst/>
                        </a:rPr>
                        <a:t>Unity</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1" dirty="0">
                          <a:effectLst/>
                        </a:rPr>
                        <a:t>Ventajas </a:t>
                      </a:r>
                      <a:r>
                        <a:rPr lang="es-ES" sz="1800" b="1" dirty="0" err="1">
                          <a:effectLst/>
                        </a:rPr>
                        <a:t>Unreal</a:t>
                      </a:r>
                      <a:r>
                        <a:rPr lang="es-ES" sz="1800" b="1" dirty="0">
                          <a:effectLst/>
                        </a:rPr>
                        <a:t> </a:t>
                      </a:r>
                      <a:r>
                        <a:rPr lang="es-ES" sz="1800" b="1" dirty="0" err="1">
                          <a:effectLst/>
                        </a:rPr>
                        <a:t>Engine</a:t>
                      </a:r>
                      <a:endParaRPr lang="es-ES" sz="1800" b="1"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897507">
                <a:tc>
                  <a:txBody>
                    <a:bodyPr/>
                    <a:lstStyle/>
                    <a:p>
                      <a:pPr algn="ctr">
                        <a:spcAft>
                          <a:spcPts val="0"/>
                        </a:spcAft>
                      </a:pPr>
                      <a:r>
                        <a:rPr lang="es-ES" sz="1800" b="0" dirty="0">
                          <a:effectLst/>
                        </a:rPr>
                        <a:t>Lenguaje</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dirty="0">
                          <a:effectLst/>
                        </a:rPr>
                        <a:t>No necesita muchos conocimientos básicos ya que el lenguaje es más sencillo de aprender.</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a:effectLst/>
                        </a:rPr>
                        <a:t>El lenguaje es más potente, lo cual ofrece más posibilidades a la hora de desarrollar el juego</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897507">
                <a:tc>
                  <a:txBody>
                    <a:bodyPr/>
                    <a:lstStyle/>
                    <a:p>
                      <a:pPr algn="ctr">
                        <a:spcAft>
                          <a:spcPts val="0"/>
                        </a:spcAft>
                      </a:pPr>
                      <a:r>
                        <a:rPr lang="es-ES" sz="1800" b="0">
                          <a:effectLst/>
                        </a:rPr>
                        <a:t>Renderizado</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dirty="0">
                          <a:effectLst/>
                        </a:rPr>
                        <a:t>Consume menos recursos</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dirty="0">
                          <a:effectLst/>
                        </a:rPr>
                        <a:t>Tiene un gran número de efectos de post-procesado. Esto permite conseguir un mejor resultado visual.</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897507">
                <a:tc>
                  <a:txBody>
                    <a:bodyPr/>
                    <a:lstStyle/>
                    <a:p>
                      <a:pPr algn="ctr">
                        <a:spcAft>
                          <a:spcPts val="0"/>
                        </a:spcAft>
                      </a:pPr>
                      <a:r>
                        <a:rPr lang="es-ES" sz="1800" b="0">
                          <a:effectLst/>
                        </a:rPr>
                        <a:t>Animación</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dirty="0">
                          <a:effectLst/>
                        </a:rPr>
                        <a:t>En </a:t>
                      </a:r>
                      <a:r>
                        <a:rPr lang="es-ES" sz="1800" b="0" dirty="0" err="1">
                          <a:effectLst/>
                        </a:rPr>
                        <a:t>Unity</a:t>
                      </a:r>
                      <a:r>
                        <a:rPr lang="es-ES" sz="1800" b="0" dirty="0">
                          <a:effectLst/>
                        </a:rPr>
                        <a:t> es más fácil</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dirty="0" err="1">
                          <a:effectLst/>
                        </a:rPr>
                        <a:t>Unreal</a:t>
                      </a:r>
                      <a:r>
                        <a:rPr lang="es-ES" sz="1800" b="0" dirty="0">
                          <a:effectLst/>
                        </a:rPr>
                        <a:t> permite animaciones más realistas, lo que añade calidad al juego.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r h="610730">
                <a:tc>
                  <a:txBody>
                    <a:bodyPr/>
                    <a:lstStyle/>
                    <a:p>
                      <a:pPr algn="ctr">
                        <a:spcAft>
                          <a:spcPts val="0"/>
                        </a:spcAft>
                      </a:pPr>
                      <a:r>
                        <a:rPr lang="es-ES" sz="1800" b="0">
                          <a:effectLst/>
                        </a:rPr>
                        <a:t>Materiales</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a:effectLst/>
                        </a:rPr>
                        <a:t>En Unity los materiales son muy fáciles de crear.</a:t>
                      </a:r>
                      <a:endParaRPr lang="es-ES" sz="1800" b="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c>
                  <a:txBody>
                    <a:bodyPr/>
                    <a:lstStyle/>
                    <a:p>
                      <a:pPr algn="ctr">
                        <a:spcAft>
                          <a:spcPts val="0"/>
                        </a:spcAft>
                      </a:pPr>
                      <a:r>
                        <a:rPr lang="es-ES" sz="1800" b="0" dirty="0">
                          <a:effectLst/>
                        </a:rPr>
                        <a:t>En </a:t>
                      </a:r>
                      <a:r>
                        <a:rPr lang="es-ES" sz="1800" b="0" dirty="0" err="1">
                          <a:effectLst/>
                        </a:rPr>
                        <a:t>Unreal</a:t>
                      </a:r>
                      <a:r>
                        <a:rPr lang="es-ES" sz="1800" b="0" dirty="0">
                          <a:effectLst/>
                        </a:rPr>
                        <a:t> los materiales tienen un mejor acabado.</a:t>
                      </a:r>
                      <a:endParaRPr lang="es-ES" sz="1800" b="0" dirty="0">
                        <a:effectLst/>
                        <a:latin typeface="Calibri" panose="020F0502020204030204" pitchFamily="34" charset="0"/>
                        <a:ea typeface="Calibri" panose="020F0502020204030204" pitchFamily="34" charset="0"/>
                        <a:cs typeface="Arial" panose="020B0604020202020204" pitchFamily="34" charset="0"/>
                      </a:endParaRPr>
                    </a:p>
                  </a:txBody>
                  <a:tcPr marL="45720" marR="45720" anchor="ctr"/>
                </a:tc>
              </a:tr>
            </a:tbl>
          </a:graphicData>
        </a:graphic>
      </p:graphicFrame>
    </p:spTree>
    <p:extLst>
      <p:ext uri="{BB962C8B-B14F-4D97-AF65-F5344CB8AC3E}">
        <p14:creationId xmlns:p14="http://schemas.microsoft.com/office/powerpoint/2010/main" val="403966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28600"/>
            <a:ext cx="10353762" cy="970450"/>
          </a:xfrm>
        </p:spPr>
        <p:txBody>
          <a:bodyPr>
            <a:normAutofit/>
          </a:bodyPr>
          <a:lstStyle/>
          <a:p>
            <a:r>
              <a:rPr lang="es-ES" sz="4400" b="1" dirty="0" smtClean="0"/>
              <a:t>Diseño: interfaz de </a:t>
            </a:r>
            <a:r>
              <a:rPr lang="es-ES" sz="4400" b="1" dirty="0" err="1" smtClean="0"/>
              <a:t>Unreal</a:t>
            </a:r>
            <a:endParaRPr lang="es-ES" sz="4400" b="1" dirty="0"/>
          </a:p>
        </p:txBody>
      </p:sp>
      <p:sp>
        <p:nvSpPr>
          <p:cNvPr id="3" name="Rectángulo 2"/>
          <p:cNvSpPr/>
          <p:nvPr/>
        </p:nvSpPr>
        <p:spPr>
          <a:xfrm>
            <a:off x="989390" y="1428968"/>
            <a:ext cx="10490805" cy="3046988"/>
          </a:xfrm>
          <a:prstGeom prst="rect">
            <a:avLst/>
          </a:prstGeom>
        </p:spPr>
        <p:txBody>
          <a:bodyPr wrap="square">
            <a:spAutoFit/>
          </a:bodyPr>
          <a:lstStyle/>
          <a:p>
            <a:r>
              <a:rPr lang="es-ES" sz="2400" b="1" dirty="0">
                <a:latin typeface="Calibri" panose="020F0502020204030204" pitchFamily="34" charset="0"/>
                <a:ea typeface="Calibri" panose="020F0502020204030204" pitchFamily="34" charset="0"/>
                <a:cs typeface="Arial" panose="020B0604020202020204" pitchFamily="34" charset="0"/>
              </a:rPr>
              <a:t>Editor de niveles</a:t>
            </a:r>
            <a:r>
              <a:rPr lang="es-ES" sz="2400" dirty="0">
                <a:latin typeface="Calibri" panose="020F0502020204030204" pitchFamily="34" charset="0"/>
                <a:ea typeface="Calibri" panose="020F0502020204030204" pitchFamily="34" charset="0"/>
                <a:cs typeface="Arial" panose="020B0604020202020204" pitchFamily="34" charset="0"/>
              </a:rPr>
              <a:t>, esta parte del entorno permite construir los niveles y vistas. </a:t>
            </a:r>
            <a:endParaRPr lang="es-ES" sz="2400" dirty="0" smtClean="0">
              <a:latin typeface="Calibri" panose="020F0502020204030204" pitchFamily="34" charset="0"/>
              <a:ea typeface="Calibri" panose="020F0502020204030204" pitchFamily="34" charset="0"/>
              <a:cs typeface="Arial" panose="020B0604020202020204" pitchFamily="34" charset="0"/>
            </a:endParaRPr>
          </a:p>
          <a:p>
            <a:endParaRPr lang="es-ES" sz="2400" dirty="0">
              <a:latin typeface="Calibri" panose="020F0502020204030204" pitchFamily="34" charset="0"/>
              <a:ea typeface="Calibri" panose="020F0502020204030204" pitchFamily="34" charset="0"/>
              <a:cs typeface="Arial" panose="020B0604020202020204" pitchFamily="34" charset="0"/>
            </a:endParaRPr>
          </a:p>
          <a:p>
            <a:r>
              <a:rPr lang="es-ES" sz="2400" dirty="0" smtClean="0">
                <a:latin typeface="Calibri" panose="020F0502020204030204" pitchFamily="34" charset="0"/>
                <a:ea typeface="Calibri" panose="020F0502020204030204" pitchFamily="34" charset="0"/>
                <a:cs typeface="Arial" panose="020B0604020202020204" pitchFamily="34" charset="0"/>
              </a:rPr>
              <a:t>Se pueden modificar la </a:t>
            </a:r>
            <a:r>
              <a:rPr lang="es-ES" sz="2400" dirty="0">
                <a:latin typeface="Calibri" panose="020F0502020204030204" pitchFamily="34" charset="0"/>
                <a:ea typeface="Calibri" panose="020F0502020204030204" pitchFamily="34" charset="0"/>
                <a:cs typeface="Arial" panose="020B0604020202020204" pitchFamily="34" charset="0"/>
              </a:rPr>
              <a:t>colocación, la transformación y la edición de las propiedades de los </a:t>
            </a:r>
            <a:r>
              <a:rPr lang="es-ES" sz="2400" dirty="0" smtClean="0">
                <a:latin typeface="Calibri" panose="020F0502020204030204" pitchFamily="34" charset="0"/>
                <a:ea typeface="Calibri" panose="020F0502020204030204" pitchFamily="34" charset="0"/>
                <a:cs typeface="Arial" panose="020B0604020202020204" pitchFamily="34" charset="0"/>
              </a:rPr>
              <a:t>actores y niveles</a:t>
            </a:r>
          </a:p>
          <a:p>
            <a:endParaRPr lang="es-ES" sz="2400" dirty="0" smtClean="0">
              <a:latin typeface="Calibri" panose="020F0502020204030204" pitchFamily="34" charset="0"/>
              <a:ea typeface="Calibri" panose="020F0502020204030204" pitchFamily="34" charset="0"/>
              <a:cs typeface="Arial" panose="020B0604020202020204" pitchFamily="34" charset="0"/>
            </a:endParaRPr>
          </a:p>
          <a:p>
            <a:r>
              <a:rPr lang="es-ES" sz="2400" dirty="0" smtClean="0">
                <a:latin typeface="Calibri" panose="020F0502020204030204" pitchFamily="34" charset="0"/>
                <a:ea typeface="Calibri" panose="020F0502020204030204" pitchFamily="34" charset="0"/>
                <a:cs typeface="Arial" panose="020B0604020202020204" pitchFamily="34" charset="0"/>
              </a:rPr>
              <a:t>Definir </a:t>
            </a:r>
            <a:r>
              <a:rPr lang="es-ES" sz="2400" dirty="0">
                <a:latin typeface="Calibri" panose="020F0502020204030204" pitchFamily="34" charset="0"/>
                <a:ea typeface="Calibri" panose="020F0502020204030204" pitchFamily="34" charset="0"/>
                <a:cs typeface="Arial" panose="020B0604020202020204" pitchFamily="34" charset="0"/>
              </a:rPr>
              <a:t>el mundo a través de objetos geométricos ya sean luces, mallas o </a:t>
            </a:r>
            <a:r>
              <a:rPr lang="es-ES" sz="2400" dirty="0" smtClean="0">
                <a:latin typeface="Calibri" panose="020F0502020204030204" pitchFamily="34" charset="0"/>
                <a:ea typeface="Calibri" panose="020F0502020204030204" pitchFamily="34" charset="0"/>
                <a:cs typeface="Arial" panose="020B0604020202020204" pitchFamily="34" charset="0"/>
              </a:rPr>
              <a:t>personajes</a:t>
            </a:r>
          </a:p>
          <a:p>
            <a:endParaRPr lang="es-ES" sz="2400" dirty="0" smtClean="0">
              <a:latin typeface="Calibri" panose="020F0502020204030204" pitchFamily="34" charset="0"/>
              <a:ea typeface="Calibri" panose="020F0502020204030204" pitchFamily="34" charset="0"/>
              <a:cs typeface="Arial" panose="020B0604020202020204" pitchFamily="34" charset="0"/>
            </a:endParaRPr>
          </a:p>
        </p:txBody>
      </p:sp>
      <p:pic>
        <p:nvPicPr>
          <p:cNvPr id="4" name="Imagen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5195" y="3876707"/>
            <a:ext cx="4445000" cy="2806396"/>
          </a:xfrm>
          <a:prstGeom prst="rect">
            <a:avLst/>
          </a:prstGeom>
          <a:noFill/>
          <a:ln w="9525">
            <a:noFill/>
            <a:miter lim="800000"/>
            <a:headEnd/>
            <a:tailEnd/>
          </a:ln>
        </p:spPr>
      </p:pic>
      <p:sp>
        <p:nvSpPr>
          <p:cNvPr id="5" name="Rectángulo 4"/>
          <p:cNvSpPr/>
          <p:nvPr/>
        </p:nvSpPr>
        <p:spPr>
          <a:xfrm>
            <a:off x="989390" y="4864407"/>
            <a:ext cx="6096000" cy="830997"/>
          </a:xfrm>
          <a:prstGeom prst="rect">
            <a:avLst/>
          </a:prstGeom>
        </p:spPr>
        <p:txBody>
          <a:bodyPr>
            <a:spAutoFit/>
          </a:bodyPr>
          <a:lstStyle/>
          <a:p>
            <a:r>
              <a:rPr lang="es-ES" sz="2400" dirty="0">
                <a:latin typeface="Calibri" panose="020F0502020204030204" pitchFamily="34" charset="0"/>
                <a:ea typeface="Calibri" panose="020F0502020204030204" pitchFamily="34" charset="0"/>
                <a:cs typeface="Arial" panose="020B0604020202020204" pitchFamily="34" charset="0"/>
              </a:rPr>
              <a:t>Crear carpetas y subcarpetas que permitan organizar el contenido del juego</a:t>
            </a:r>
          </a:p>
        </p:txBody>
      </p:sp>
    </p:spTree>
    <p:extLst>
      <p:ext uri="{BB962C8B-B14F-4D97-AF65-F5344CB8AC3E}">
        <p14:creationId xmlns:p14="http://schemas.microsoft.com/office/powerpoint/2010/main" val="4096260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695" y="0"/>
            <a:ext cx="10353762" cy="970450"/>
          </a:xfrm>
        </p:spPr>
        <p:txBody>
          <a:bodyPr>
            <a:normAutofit/>
          </a:bodyPr>
          <a:lstStyle/>
          <a:p>
            <a:r>
              <a:rPr lang="es-ES" sz="4400" b="1" dirty="0" smtClean="0"/>
              <a:t>Diseño: recursos predefinidos de </a:t>
            </a:r>
            <a:r>
              <a:rPr lang="es-ES" sz="4400" b="1" dirty="0" err="1" smtClean="0"/>
              <a:t>Unity</a:t>
            </a:r>
            <a:endParaRPr lang="es-ES" sz="4400" b="1" dirty="0"/>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1542532" y="3955951"/>
            <a:ext cx="3091815" cy="2632075"/>
          </a:xfrm>
          <a:prstGeom prst="rect">
            <a:avLst/>
          </a:prstGeom>
        </p:spPr>
      </p:pic>
      <p:pic>
        <p:nvPicPr>
          <p:cNvPr id="4" name="Imagen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582" y="1334989"/>
            <a:ext cx="4841875"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79917" y="1309038"/>
            <a:ext cx="5217043" cy="2369880"/>
          </a:xfrm>
          <a:prstGeom prst="rect">
            <a:avLst/>
          </a:prstGeom>
          <a:noFill/>
        </p:spPr>
        <p:txBody>
          <a:bodyPr wrap="square" rtlCol="0">
            <a:spAutoFit/>
          </a:bodyPr>
          <a:lstStyle/>
          <a:p>
            <a:pPr algn="ctr"/>
            <a:r>
              <a:rPr lang="es-ES" sz="2400" dirty="0">
                <a:latin typeface="Calibri" panose="020F0502020204030204" pitchFamily="34" charset="0"/>
              </a:rPr>
              <a:t>El sistema de navegación le permite crear personajes que se pueden mover de forma inteligente en el mundo del juego.</a:t>
            </a:r>
            <a:r>
              <a:rPr lang="es-ES_tradnl" sz="2400" dirty="0" smtClean="0">
                <a:effectLst/>
                <a:latin typeface="Calibri" panose="020F0502020204030204" pitchFamily="34" charset="0"/>
              </a:rPr>
              <a:t> Contiene diversos elementos como obstáculos, que alteran la </a:t>
            </a:r>
            <a:r>
              <a:rPr lang="es-ES_tradnl" sz="2400" dirty="0" err="1" smtClean="0">
                <a:effectLst/>
                <a:latin typeface="Calibri" panose="020F0502020204030204" pitchFamily="34" charset="0"/>
              </a:rPr>
              <a:t>navegaci</a:t>
            </a:r>
            <a:r>
              <a:rPr lang="es-ES" sz="2400" dirty="0" err="1" smtClean="0">
                <a:effectLst/>
                <a:latin typeface="Calibri" panose="020F0502020204030204" pitchFamily="34" charset="0"/>
              </a:rPr>
              <a:t>ón</a:t>
            </a:r>
            <a:r>
              <a:rPr lang="es-ES" sz="2400" dirty="0" smtClean="0">
                <a:effectLst/>
                <a:latin typeface="Calibri" panose="020F0502020204030204" pitchFamily="34" charset="0"/>
              </a:rPr>
              <a:t>.</a:t>
            </a:r>
            <a:endParaRPr lang="es-ES_tradnl" sz="2400" dirty="0">
              <a:latin typeface="Calibri" panose="020F0502020204030204" pitchFamily="34" charset="0"/>
            </a:endParaRPr>
          </a:p>
        </p:txBody>
      </p:sp>
      <p:sp>
        <p:nvSpPr>
          <p:cNvPr id="6" name="CuadroTexto 5"/>
          <p:cNvSpPr txBox="1"/>
          <p:nvPr/>
        </p:nvSpPr>
        <p:spPr>
          <a:xfrm>
            <a:off x="6514582" y="4490353"/>
            <a:ext cx="4943475" cy="2308324"/>
          </a:xfrm>
          <a:prstGeom prst="rect">
            <a:avLst/>
          </a:prstGeom>
          <a:noFill/>
        </p:spPr>
        <p:txBody>
          <a:bodyPr wrap="square" rtlCol="0">
            <a:spAutoFit/>
          </a:bodyPr>
          <a:lstStyle/>
          <a:p>
            <a:pPr algn="ctr"/>
            <a:r>
              <a:rPr lang="es-ES" sz="2400" dirty="0" smtClean="0">
                <a:latin typeface="Calibri" panose="020F0502020204030204" pitchFamily="34" charset="0"/>
              </a:rPr>
              <a:t>Hay </a:t>
            </a:r>
            <a:r>
              <a:rPr lang="es-ES" sz="2400" dirty="0">
                <a:latin typeface="Calibri" panose="020F0502020204030204" pitchFamily="34" charset="0"/>
              </a:rPr>
              <a:t>una serie de tipos de objetos primitivos que pueden ser creados directamente dentro de </a:t>
            </a:r>
            <a:r>
              <a:rPr lang="es-ES" sz="2400" dirty="0" err="1">
                <a:latin typeface="Calibri" panose="020F0502020204030204" pitchFamily="34" charset="0"/>
              </a:rPr>
              <a:t>Unity</a:t>
            </a:r>
            <a:r>
              <a:rPr lang="es-ES" sz="2400" dirty="0">
                <a:latin typeface="Calibri" panose="020F0502020204030204" pitchFamily="34" charset="0"/>
              </a:rPr>
              <a:t>, por ejemplo cubos, esferas, cápsulas o cilindros.</a:t>
            </a:r>
            <a:endParaRPr lang="es-ES_tradnl" sz="2400" dirty="0">
              <a:latin typeface="Calibri" panose="020F0502020204030204" pitchFamily="34" charset="0"/>
            </a:endParaRPr>
          </a:p>
          <a:p>
            <a:endParaRPr lang="es-ES_tradnl" sz="2400" dirty="0">
              <a:latin typeface="Calibri" panose="020F0502020204030204" pitchFamily="34" charset="0"/>
            </a:endParaRPr>
          </a:p>
        </p:txBody>
      </p:sp>
    </p:spTree>
    <p:extLst>
      <p:ext uri="{BB962C8B-B14F-4D97-AF65-F5344CB8AC3E}">
        <p14:creationId xmlns:p14="http://schemas.microsoft.com/office/powerpoint/2010/main" val="3121255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95" y="228600"/>
            <a:ext cx="10353762" cy="970450"/>
          </a:xfrm>
        </p:spPr>
        <p:txBody>
          <a:bodyPr>
            <a:normAutofit/>
          </a:bodyPr>
          <a:lstStyle/>
          <a:p>
            <a:r>
              <a:rPr lang="es-ES" sz="4400" b="1" dirty="0" smtClean="0"/>
              <a:t>Diseño: recursos predefinidos de </a:t>
            </a:r>
            <a:r>
              <a:rPr lang="es-ES" sz="4400" b="1" dirty="0" err="1" smtClean="0"/>
              <a:t>Unreal</a:t>
            </a:r>
            <a:endParaRPr lang="es-ES" sz="4400" b="1" dirty="0"/>
          </a:p>
        </p:txBody>
      </p:sp>
      <p:sp>
        <p:nvSpPr>
          <p:cNvPr id="3" name="Rectángulo 2"/>
          <p:cNvSpPr/>
          <p:nvPr/>
        </p:nvSpPr>
        <p:spPr>
          <a:xfrm>
            <a:off x="913794" y="1372329"/>
            <a:ext cx="7252306" cy="1015663"/>
          </a:xfrm>
          <a:prstGeom prst="rect">
            <a:avLst/>
          </a:prstGeom>
        </p:spPr>
        <p:txBody>
          <a:bodyPr wrap="square">
            <a:spAutoFit/>
          </a:bodyPr>
          <a:lstStyle/>
          <a:p>
            <a:r>
              <a:rPr lang="es-ES" sz="2000" b="1" dirty="0">
                <a:latin typeface="Calibri" panose="020F0502020204030204" pitchFamily="34" charset="0"/>
                <a:ea typeface="Calibri" panose="020F0502020204030204" pitchFamily="34" charset="0"/>
                <a:cs typeface="Arial" panose="020B0604020202020204" pitchFamily="34" charset="0"/>
              </a:rPr>
              <a:t>Editor de materiales</a:t>
            </a:r>
            <a:r>
              <a:rPr lang="es-ES" sz="2000" dirty="0">
                <a:latin typeface="Calibri" panose="020F0502020204030204" pitchFamily="34" charset="0"/>
                <a:ea typeface="Calibri" panose="020F0502020204030204" pitchFamily="34" charset="0"/>
                <a:cs typeface="Arial" panose="020B0604020202020204" pitchFamily="34" charset="0"/>
              </a:rPr>
              <a:t>, permite crear y editar los materiales que componen la escena del </a:t>
            </a:r>
            <a:r>
              <a:rPr lang="es-ES" sz="2000" dirty="0" smtClean="0">
                <a:latin typeface="Calibri" panose="020F0502020204030204" pitchFamily="34" charset="0"/>
                <a:ea typeface="Calibri" panose="020F0502020204030204" pitchFamily="34" charset="0"/>
                <a:cs typeface="Arial" panose="020B0604020202020204" pitchFamily="34" charset="0"/>
              </a:rPr>
              <a:t>videojuego, se definen como </a:t>
            </a:r>
            <a:r>
              <a:rPr lang="es-ES" sz="2000" b="1" dirty="0" err="1">
                <a:latin typeface="Calibri" panose="020F0502020204030204" pitchFamily="34" charset="0"/>
                <a:ea typeface="Calibri" panose="020F0502020204030204" pitchFamily="34" charset="0"/>
                <a:cs typeface="Arial" panose="020B0604020202020204" pitchFamily="34" charset="0"/>
              </a:rPr>
              <a:t>assets</a:t>
            </a:r>
            <a:r>
              <a:rPr lang="es-ES" sz="2000" dirty="0">
                <a:latin typeface="Calibri" panose="020F0502020204030204" pitchFamily="34" charset="0"/>
                <a:ea typeface="Calibri" panose="020F0502020204030204" pitchFamily="34" charset="0"/>
                <a:cs typeface="Arial" panose="020B0604020202020204" pitchFamily="34" charset="0"/>
              </a:rPr>
              <a:t> que pueden aplicarse a los objetos y terrenos</a:t>
            </a:r>
            <a:endParaRPr lang="es-ES" sz="2000" dirty="0"/>
          </a:p>
        </p:txBody>
      </p:sp>
      <p:pic>
        <p:nvPicPr>
          <p:cNvPr id="4" name="Imagen 3"/>
          <p:cNvPicPr/>
          <p:nvPr/>
        </p:nvPicPr>
        <p:blipFill>
          <a:blip r:embed="rId2" cstate="print"/>
          <a:srcRect/>
          <a:stretch>
            <a:fillRect/>
          </a:stretch>
        </p:blipFill>
        <p:spPr bwMode="auto">
          <a:xfrm>
            <a:off x="8166099" y="1508864"/>
            <a:ext cx="3470909" cy="2478935"/>
          </a:xfrm>
          <a:prstGeom prst="rect">
            <a:avLst/>
          </a:prstGeom>
          <a:noFill/>
          <a:ln w="9525">
            <a:noFill/>
            <a:miter lim="800000"/>
            <a:headEnd/>
            <a:tailEnd/>
          </a:ln>
        </p:spPr>
      </p:pic>
      <p:sp>
        <p:nvSpPr>
          <p:cNvPr id="5" name="Rectángulo 4"/>
          <p:cNvSpPr/>
          <p:nvPr/>
        </p:nvSpPr>
        <p:spPr>
          <a:xfrm>
            <a:off x="913794" y="2561272"/>
            <a:ext cx="7252306" cy="1015663"/>
          </a:xfrm>
          <a:prstGeom prst="rect">
            <a:avLst/>
          </a:prstGeom>
        </p:spPr>
        <p:txBody>
          <a:bodyPr wrap="square">
            <a:spAutoFit/>
          </a:bodyPr>
          <a:lstStyle/>
          <a:p>
            <a:r>
              <a:rPr lang="es-ES" sz="2000" b="1" dirty="0">
                <a:latin typeface="Calibri" panose="020F0502020204030204" pitchFamily="34" charset="0"/>
                <a:ea typeface="Calibri" panose="020F0502020204030204" pitchFamily="34" charset="0"/>
                <a:cs typeface="Arial" panose="020B0604020202020204" pitchFamily="34" charset="0"/>
              </a:rPr>
              <a:t>Editor </a:t>
            </a:r>
            <a:r>
              <a:rPr lang="es-ES" sz="2000" b="1" dirty="0" err="1">
                <a:latin typeface="Calibri" panose="020F0502020204030204" pitchFamily="34" charset="0"/>
                <a:ea typeface="Calibri" panose="020F0502020204030204" pitchFamily="34" charset="0"/>
                <a:cs typeface="Arial" panose="020B0604020202020204" pitchFamily="34" charset="0"/>
              </a:rPr>
              <a:t>Blueprint</a:t>
            </a:r>
            <a:r>
              <a:rPr lang="es-ES" sz="2000" dirty="0">
                <a:latin typeface="Calibri" panose="020F0502020204030204" pitchFamily="34" charset="0"/>
                <a:ea typeface="Calibri" panose="020F0502020204030204" pitchFamily="34" charset="0"/>
                <a:cs typeface="Arial" panose="020B0604020202020204" pitchFamily="34" charset="0"/>
              </a:rPr>
              <a:t>, es donde se puede trabajar y modificar planos especiales, estos se pueden utilizar para crear nuevos tipos de actores y eventos</a:t>
            </a:r>
            <a:endParaRPr lang="es-ES" sz="2000" dirty="0"/>
          </a:p>
        </p:txBody>
      </p:sp>
      <p:sp>
        <p:nvSpPr>
          <p:cNvPr id="7" name="Rectángulo 6"/>
          <p:cNvSpPr/>
          <p:nvPr/>
        </p:nvSpPr>
        <p:spPr>
          <a:xfrm>
            <a:off x="913794" y="3750215"/>
            <a:ext cx="7252306" cy="1015663"/>
          </a:xfrm>
          <a:prstGeom prst="rect">
            <a:avLst/>
          </a:prstGeom>
        </p:spPr>
        <p:txBody>
          <a:bodyPr wrap="square">
            <a:spAutoFit/>
          </a:bodyPr>
          <a:lstStyle/>
          <a:p>
            <a:r>
              <a:rPr lang="es-ES" sz="2000" b="1" dirty="0">
                <a:latin typeface="Calibri" panose="020F0502020204030204" pitchFamily="34" charset="0"/>
                <a:ea typeface="Calibri" panose="020F0502020204030204" pitchFamily="34" charset="0"/>
                <a:cs typeface="Arial" panose="020B0604020202020204" pitchFamily="34" charset="0"/>
              </a:rPr>
              <a:t>Editor de comportamiento en árbol,</a:t>
            </a:r>
            <a:r>
              <a:rPr lang="es-ES" sz="2000" dirty="0">
                <a:latin typeface="Calibri" panose="020F0502020204030204" pitchFamily="34" charset="0"/>
                <a:ea typeface="Calibri" panose="020F0502020204030204" pitchFamily="34" charset="0"/>
                <a:cs typeface="Arial" panose="020B0604020202020204" pitchFamily="34" charset="0"/>
              </a:rPr>
              <a:t> permite crear un script que programe la inteligencia artificial del videojuego mediante un sistema de nodos. </a:t>
            </a:r>
            <a:endParaRPr lang="es-ES" sz="2000" dirty="0"/>
          </a:p>
        </p:txBody>
      </p:sp>
      <p:sp>
        <p:nvSpPr>
          <p:cNvPr id="8" name="Rectángulo 7"/>
          <p:cNvSpPr/>
          <p:nvPr/>
        </p:nvSpPr>
        <p:spPr>
          <a:xfrm>
            <a:off x="913794" y="4939158"/>
            <a:ext cx="6795106" cy="1015663"/>
          </a:xfrm>
          <a:prstGeom prst="rect">
            <a:avLst/>
          </a:prstGeom>
        </p:spPr>
        <p:txBody>
          <a:bodyPr wrap="square">
            <a:spAutoFit/>
          </a:bodyPr>
          <a:lstStyle/>
          <a:p>
            <a:r>
              <a:rPr lang="es-ES" sz="2000" b="1" dirty="0">
                <a:latin typeface="Calibri" panose="020F0502020204030204" pitchFamily="34" charset="0"/>
                <a:ea typeface="Calibri" panose="020F0502020204030204" pitchFamily="34" charset="0"/>
                <a:cs typeface="Arial" panose="020B0604020202020204" pitchFamily="34" charset="0"/>
              </a:rPr>
              <a:t>Editor de persona</a:t>
            </a:r>
            <a:r>
              <a:rPr lang="es-ES" sz="2000" dirty="0">
                <a:latin typeface="Calibri" panose="020F0502020204030204" pitchFamily="34" charset="0"/>
                <a:ea typeface="Calibri" panose="020F0502020204030204" pitchFamily="34" charset="0"/>
                <a:cs typeface="Arial" panose="020B0604020202020204" pitchFamily="34" charset="0"/>
              </a:rPr>
              <a:t>, son las herramientas que permiten editar la animación de los </a:t>
            </a:r>
            <a:r>
              <a:rPr lang="es-ES" sz="2000" dirty="0" smtClean="0">
                <a:latin typeface="Calibri" panose="020F0502020204030204" pitchFamily="34" charset="0"/>
                <a:ea typeface="Calibri" panose="020F0502020204030204" pitchFamily="34" charset="0"/>
                <a:cs typeface="Arial" panose="020B0604020202020204" pitchFamily="34" charset="0"/>
              </a:rPr>
              <a:t>personajes, con las vistas de esqueleto, malla, animación y gráfica.</a:t>
            </a:r>
            <a:endParaRPr lang="es-ES" sz="2000" dirty="0"/>
          </a:p>
        </p:txBody>
      </p:sp>
      <p:pic>
        <p:nvPicPr>
          <p:cNvPr id="9" name="Imagen 8"/>
          <p:cNvPicPr/>
          <p:nvPr/>
        </p:nvPicPr>
        <p:blipFill>
          <a:blip r:embed="rId3"/>
          <a:stretch>
            <a:fillRect/>
          </a:stretch>
        </p:blipFill>
        <p:spPr>
          <a:xfrm>
            <a:off x="8166099" y="4297613"/>
            <a:ext cx="3693160" cy="2076450"/>
          </a:xfrm>
          <a:prstGeom prst="rect">
            <a:avLst/>
          </a:prstGeom>
        </p:spPr>
      </p:pic>
    </p:spTree>
    <p:extLst>
      <p:ext uri="{BB962C8B-B14F-4D97-AF65-F5344CB8AC3E}">
        <p14:creationId xmlns:p14="http://schemas.microsoft.com/office/powerpoint/2010/main" val="1084461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Características: multiplataforma en </a:t>
            </a:r>
            <a:r>
              <a:rPr lang="es-ES" sz="4400" b="1" dirty="0" err="1" smtClean="0"/>
              <a:t>Unity</a:t>
            </a:r>
            <a:endParaRPr lang="es-ES" sz="4400" b="1" dirty="0"/>
          </a:p>
        </p:txBody>
      </p:sp>
      <p:sp>
        <p:nvSpPr>
          <p:cNvPr id="3" name="Rectángulo 2"/>
          <p:cNvSpPr/>
          <p:nvPr/>
        </p:nvSpPr>
        <p:spPr>
          <a:xfrm>
            <a:off x="661728" y="1579940"/>
            <a:ext cx="10807700" cy="3785652"/>
          </a:xfrm>
          <a:prstGeom prst="rect">
            <a:avLst/>
          </a:prstGeom>
        </p:spPr>
        <p:txBody>
          <a:bodyPr wrap="square">
            <a:spAutoFit/>
          </a:bodyPr>
          <a:lstStyle/>
          <a:p>
            <a:r>
              <a:rPr lang="es-ES" sz="2000" dirty="0">
                <a:latin typeface="Calibri" panose="020F0502020204030204" pitchFamily="34" charset="0"/>
              </a:rPr>
              <a:t>Para dispositivos móviles:</a:t>
            </a:r>
            <a:r>
              <a:rPr lang="es-ES_tradnl" sz="2000" dirty="0">
                <a:latin typeface="Calibri" panose="020F0502020204030204" pitchFamily="34" charset="0"/>
              </a:rPr>
              <a:t> </a:t>
            </a:r>
            <a:r>
              <a:rPr lang="es-ES" sz="2000" dirty="0">
                <a:latin typeface="Calibri" panose="020F0502020204030204" pitchFamily="34" charset="0"/>
              </a:rPr>
              <a:t>Android, iOS, Windows </a:t>
            </a:r>
            <a:r>
              <a:rPr lang="es-ES" sz="2000" dirty="0" err="1">
                <a:latin typeface="Calibri" panose="020F0502020204030204" pitchFamily="34" charset="0"/>
              </a:rPr>
              <a:t>Phone</a:t>
            </a:r>
            <a:r>
              <a:rPr lang="es-ES" sz="2000" dirty="0">
                <a:latin typeface="Calibri" panose="020F0502020204030204" pitchFamily="34" charset="0"/>
              </a:rPr>
              <a:t> y </a:t>
            </a:r>
            <a:r>
              <a:rPr lang="es-ES" sz="2000" dirty="0" err="1">
                <a:latin typeface="Calibri" panose="020F0502020204030204" pitchFamily="34" charset="0"/>
              </a:rPr>
              <a:t>Tizen</a:t>
            </a:r>
            <a:r>
              <a:rPr lang="es-ES" sz="2000" dirty="0" smtClean="0">
                <a:latin typeface="Calibri" panose="020F0502020204030204" pitchFamily="34" charset="0"/>
              </a:rPr>
              <a:t>.</a:t>
            </a:r>
          </a:p>
          <a:p>
            <a:endParaRPr lang="es-ES_tradnl" sz="2000" dirty="0">
              <a:latin typeface="Calibri" panose="020F0502020204030204" pitchFamily="34" charset="0"/>
            </a:endParaRPr>
          </a:p>
          <a:p>
            <a:r>
              <a:rPr lang="es-ES" sz="2000" dirty="0">
                <a:latin typeface="Calibri" panose="020F0502020204030204" pitchFamily="34" charset="0"/>
              </a:rPr>
              <a:t>Para realidad virtual y realidad aumentada:</a:t>
            </a:r>
            <a:r>
              <a:rPr lang="es-ES_tradnl" sz="2000" dirty="0">
                <a:latin typeface="Calibri" panose="020F0502020204030204" pitchFamily="34" charset="0"/>
              </a:rPr>
              <a:t> </a:t>
            </a:r>
            <a:r>
              <a:rPr lang="es-ES" sz="2000" dirty="0" err="1">
                <a:latin typeface="Calibri" panose="020F0502020204030204" pitchFamily="34" charset="0"/>
              </a:rPr>
              <a:t>Native</a:t>
            </a:r>
            <a:r>
              <a:rPr lang="es-ES" sz="2000" dirty="0">
                <a:latin typeface="Calibri" panose="020F0502020204030204" pitchFamily="34" charset="0"/>
              </a:rPr>
              <a:t> </a:t>
            </a:r>
            <a:r>
              <a:rPr lang="es-ES" sz="2000" dirty="0" err="1">
                <a:latin typeface="Calibri" panose="020F0502020204030204" pitchFamily="34" charset="0"/>
              </a:rPr>
              <a:t>Oculos</a:t>
            </a:r>
            <a:r>
              <a:rPr lang="es-ES" sz="2000" dirty="0">
                <a:latin typeface="Calibri" panose="020F0502020204030204" pitchFamily="34" charset="0"/>
              </a:rPr>
              <a:t> </a:t>
            </a:r>
            <a:r>
              <a:rPr lang="es-ES" sz="2000" dirty="0" err="1">
                <a:latin typeface="Calibri" panose="020F0502020204030204" pitchFamily="34" charset="0"/>
              </a:rPr>
              <a:t>Rift</a:t>
            </a:r>
            <a:r>
              <a:rPr lang="es-ES" sz="2000" dirty="0">
                <a:latin typeface="Calibri" panose="020F0502020204030204" pitchFamily="34" charset="0"/>
              </a:rPr>
              <a:t>, </a:t>
            </a:r>
            <a:r>
              <a:rPr lang="es-ES" sz="2000" dirty="0" err="1">
                <a:latin typeface="Calibri" panose="020F0502020204030204" pitchFamily="34" charset="0"/>
              </a:rPr>
              <a:t>Gear</a:t>
            </a:r>
            <a:r>
              <a:rPr lang="es-ES" sz="2000" dirty="0">
                <a:latin typeface="Calibri" panose="020F0502020204030204" pitchFamily="34" charset="0"/>
              </a:rPr>
              <a:t> VR and </a:t>
            </a:r>
            <a:endParaRPr lang="es-ES" sz="2000" dirty="0" smtClean="0">
              <a:latin typeface="Calibri" panose="020F0502020204030204" pitchFamily="34" charset="0"/>
            </a:endParaRPr>
          </a:p>
          <a:p>
            <a:r>
              <a:rPr lang="es-ES" sz="2000" dirty="0" err="1" smtClean="0">
                <a:latin typeface="Calibri" panose="020F0502020204030204" pitchFamily="34" charset="0"/>
              </a:rPr>
              <a:t>Playstation</a:t>
            </a:r>
            <a:r>
              <a:rPr lang="es-ES" sz="2000" dirty="0" smtClean="0">
                <a:latin typeface="Calibri" panose="020F0502020204030204" pitchFamily="34" charset="0"/>
              </a:rPr>
              <a:t> </a:t>
            </a:r>
            <a:r>
              <a:rPr lang="es-ES" sz="2000" dirty="0">
                <a:latin typeface="Calibri" panose="020F0502020204030204" pitchFamily="34" charset="0"/>
              </a:rPr>
              <a:t>VR están. Próximamente lo estarán Microsoft </a:t>
            </a:r>
            <a:r>
              <a:rPr lang="es-ES" sz="2000" dirty="0" err="1">
                <a:latin typeface="Calibri" panose="020F0502020204030204" pitchFamily="34" charset="0"/>
              </a:rPr>
              <a:t>HoloLens</a:t>
            </a:r>
            <a:r>
              <a:rPr lang="es-ES" sz="2000" dirty="0">
                <a:latin typeface="Calibri" panose="020F0502020204030204" pitchFamily="34" charset="0"/>
              </a:rPr>
              <a:t> y </a:t>
            </a:r>
            <a:r>
              <a:rPr lang="es-ES" sz="2000" dirty="0" err="1">
                <a:latin typeface="Calibri" panose="020F0502020204030204" pitchFamily="34" charset="0"/>
              </a:rPr>
              <a:t>Sream</a:t>
            </a:r>
            <a:r>
              <a:rPr lang="es-ES" sz="2000" dirty="0">
                <a:latin typeface="Calibri" panose="020F0502020204030204" pitchFamily="34" charset="0"/>
              </a:rPr>
              <a:t> VR/Vive</a:t>
            </a:r>
            <a:r>
              <a:rPr lang="es-ES" sz="2000" dirty="0" smtClean="0">
                <a:latin typeface="Calibri" panose="020F0502020204030204" pitchFamily="34" charset="0"/>
              </a:rPr>
              <a:t>.</a:t>
            </a:r>
          </a:p>
          <a:p>
            <a:endParaRPr lang="es-ES_tradnl" sz="2000" dirty="0">
              <a:latin typeface="Calibri" panose="020F0502020204030204" pitchFamily="34" charset="0"/>
            </a:endParaRPr>
          </a:p>
          <a:p>
            <a:r>
              <a:rPr lang="es-ES" sz="2000" dirty="0">
                <a:latin typeface="Calibri" panose="020F0502020204030204" pitchFamily="34" charset="0"/>
              </a:rPr>
              <a:t>Juegos de escritorio:</a:t>
            </a:r>
            <a:r>
              <a:rPr lang="es-ES_tradnl" sz="2000" dirty="0">
                <a:latin typeface="Calibri" panose="020F0502020204030204" pitchFamily="34" charset="0"/>
              </a:rPr>
              <a:t> </a:t>
            </a:r>
            <a:r>
              <a:rPr lang="es-ES" sz="2000" dirty="0">
                <a:latin typeface="Calibri" panose="020F0502020204030204" pitchFamily="34" charset="0"/>
              </a:rPr>
              <a:t>Con un clic en plataformas PC, Mac y Linux</a:t>
            </a:r>
            <a:r>
              <a:rPr lang="es-ES" sz="2000" dirty="0" smtClean="0">
                <a:latin typeface="Calibri" panose="020F0502020204030204" pitchFamily="34" charset="0"/>
              </a:rPr>
              <a:t>.</a:t>
            </a:r>
          </a:p>
          <a:p>
            <a:endParaRPr lang="es-ES_tradnl" sz="2000" dirty="0">
              <a:latin typeface="Calibri" panose="020F0502020204030204" pitchFamily="34" charset="0"/>
            </a:endParaRPr>
          </a:p>
          <a:p>
            <a:r>
              <a:rPr lang="es-ES" sz="2000" dirty="0">
                <a:latin typeface="Calibri" panose="020F0502020204030204" pitchFamily="34" charset="0"/>
              </a:rPr>
              <a:t>Juegos para consola: </a:t>
            </a:r>
            <a:r>
              <a:rPr lang="es-ES_tradnl" sz="2000" dirty="0">
                <a:latin typeface="Calibri" panose="020F0502020204030204" pitchFamily="34" charset="0"/>
              </a:rPr>
              <a:t>PS4, Xbox </a:t>
            </a:r>
            <a:r>
              <a:rPr lang="es-ES_tradnl" sz="2000" dirty="0" err="1">
                <a:latin typeface="Calibri" panose="020F0502020204030204" pitchFamily="34" charset="0"/>
              </a:rPr>
              <a:t>One</a:t>
            </a:r>
            <a:r>
              <a:rPr lang="es-ES_tradnl" sz="2000" dirty="0">
                <a:latin typeface="Calibri" panose="020F0502020204030204" pitchFamily="34" charset="0"/>
              </a:rPr>
              <a:t>, PlayStation Mobile, PlayStation Vita y Wii U de forma gratuita</a:t>
            </a:r>
            <a:r>
              <a:rPr lang="es-ES_tradnl" sz="2000" dirty="0" smtClean="0">
                <a:latin typeface="Calibri" panose="020F0502020204030204" pitchFamily="34" charset="0"/>
              </a:rPr>
              <a:t>.</a:t>
            </a:r>
          </a:p>
          <a:p>
            <a:endParaRPr lang="es-ES_tradnl" sz="2000" dirty="0">
              <a:latin typeface="Calibri" panose="020F0502020204030204" pitchFamily="34" charset="0"/>
            </a:endParaRPr>
          </a:p>
          <a:p>
            <a:r>
              <a:rPr lang="es-ES" sz="2000" dirty="0">
                <a:latin typeface="Calibri" panose="020F0502020204030204" pitchFamily="34" charset="0"/>
              </a:rPr>
              <a:t>Para web:</a:t>
            </a:r>
            <a:r>
              <a:rPr lang="es-ES_tradnl" sz="2000" dirty="0">
                <a:latin typeface="Calibri" panose="020F0502020204030204" pitchFamily="34" charset="0"/>
              </a:rPr>
              <a:t> </a:t>
            </a:r>
            <a:r>
              <a:rPr lang="es-ES" sz="2000" dirty="0">
                <a:latin typeface="Calibri" panose="020F0502020204030204" pitchFamily="34" charset="0"/>
              </a:rPr>
              <a:t>Plug-in web gratuito</a:t>
            </a:r>
            <a:r>
              <a:rPr lang="es-ES" sz="2000" dirty="0" smtClean="0">
                <a:latin typeface="Calibri" panose="020F0502020204030204" pitchFamily="34" charset="0"/>
              </a:rPr>
              <a:t>.</a:t>
            </a:r>
          </a:p>
          <a:p>
            <a:endParaRPr lang="es-ES_tradnl" sz="2000" dirty="0">
              <a:latin typeface="Calibri" panose="020F0502020204030204" pitchFamily="34" charset="0"/>
            </a:endParaRPr>
          </a:p>
          <a:p>
            <a:r>
              <a:rPr lang="es-ES" sz="2000" dirty="0">
                <a:latin typeface="Calibri" panose="020F0502020204030204" pitchFamily="34" charset="0"/>
              </a:rPr>
              <a:t>Para Smart </a:t>
            </a:r>
            <a:r>
              <a:rPr lang="es-ES" sz="2000" dirty="0" err="1">
                <a:latin typeface="Calibri" panose="020F0502020204030204" pitchFamily="34" charset="0"/>
              </a:rPr>
              <a:t>Tvs</a:t>
            </a:r>
            <a:r>
              <a:rPr lang="es-ES" sz="2000" dirty="0">
                <a:latin typeface="Calibri" panose="020F0502020204030204" pitchFamily="34" charset="0"/>
              </a:rPr>
              <a:t>: </a:t>
            </a:r>
            <a:r>
              <a:rPr lang="es-ES" sz="2000" dirty="0" err="1">
                <a:latin typeface="Calibri" panose="020F0502020204030204" pitchFamily="34" charset="0"/>
              </a:rPr>
              <a:t>tvOS</a:t>
            </a:r>
            <a:r>
              <a:rPr lang="es-ES" sz="2000" dirty="0">
                <a:latin typeface="Calibri" panose="020F0502020204030204" pitchFamily="34" charset="0"/>
              </a:rPr>
              <a:t> , Android Tv y Samsung Smart Tv.</a:t>
            </a:r>
            <a:endParaRPr lang="es-ES_tradnl" sz="2000" dirty="0">
              <a:latin typeface="Calibri" panose="020F0502020204030204" pitchFamily="34" charset="0"/>
            </a:endParaRPr>
          </a:p>
        </p:txBody>
      </p:sp>
    </p:spTree>
    <p:extLst>
      <p:ext uri="{BB962C8B-B14F-4D97-AF65-F5344CB8AC3E}">
        <p14:creationId xmlns:p14="http://schemas.microsoft.com/office/powerpoint/2010/main" val="305155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800" y="254000"/>
            <a:ext cx="11267557" cy="970450"/>
          </a:xfrm>
        </p:spPr>
        <p:txBody>
          <a:bodyPr>
            <a:normAutofit/>
          </a:bodyPr>
          <a:lstStyle/>
          <a:p>
            <a:r>
              <a:rPr lang="es-ES" sz="4400" b="1" dirty="0" smtClean="0"/>
              <a:t>Características: multiplataforma en </a:t>
            </a:r>
            <a:r>
              <a:rPr lang="es-ES" sz="4400" b="1" dirty="0" err="1" smtClean="0"/>
              <a:t>Unreal</a:t>
            </a:r>
            <a:endParaRPr lang="es-ES" sz="4400" b="1" dirty="0"/>
          </a:p>
        </p:txBody>
      </p:sp>
      <p:sp>
        <p:nvSpPr>
          <p:cNvPr id="4" name="Rectángulo 3"/>
          <p:cNvSpPr/>
          <p:nvPr/>
        </p:nvSpPr>
        <p:spPr>
          <a:xfrm>
            <a:off x="706178" y="1864700"/>
            <a:ext cx="10718800" cy="3785652"/>
          </a:xfrm>
          <a:prstGeom prst="rect">
            <a:avLst/>
          </a:prstGeom>
        </p:spPr>
        <p:txBody>
          <a:bodyPr wrap="square">
            <a:spAutoFit/>
          </a:bodyPr>
          <a:lstStyle/>
          <a:p>
            <a:r>
              <a:rPr lang="es-ES" sz="2000" dirty="0" smtClean="0">
                <a:latin typeface="Calibri" panose="020F0502020204030204" pitchFamily="34" charset="0"/>
              </a:rPr>
              <a:t>Preparado </a:t>
            </a:r>
            <a:r>
              <a:rPr lang="es-ES" sz="2000" dirty="0">
                <a:latin typeface="Calibri" panose="020F0502020204030204" pitchFamily="34" charset="0"/>
              </a:rPr>
              <a:t>para cualquier plataforma actual de videojuegos. </a:t>
            </a:r>
            <a:r>
              <a:rPr lang="es-ES" sz="2000" dirty="0" smtClean="0">
                <a:latin typeface="Calibri" panose="020F0502020204030204" pitchFamily="34" charset="0"/>
              </a:rPr>
              <a:t>Se </a:t>
            </a:r>
            <a:r>
              <a:rPr lang="es-ES" sz="2000" dirty="0">
                <a:latin typeface="Calibri" panose="020F0502020204030204" pitchFamily="34" charset="0"/>
              </a:rPr>
              <a:t>puede desarrollar desde pc tanto en Windows como en </a:t>
            </a:r>
            <a:r>
              <a:rPr lang="es-ES" sz="2000" dirty="0" smtClean="0">
                <a:latin typeface="Calibri" panose="020F0502020204030204" pitchFamily="34" charset="0"/>
              </a:rPr>
              <a:t>Mac.</a:t>
            </a:r>
          </a:p>
          <a:p>
            <a:endParaRPr lang="es-ES" sz="2000" dirty="0">
              <a:latin typeface="Calibri" panose="020F0502020204030204" pitchFamily="34" charset="0"/>
            </a:endParaRPr>
          </a:p>
          <a:p>
            <a:r>
              <a:rPr lang="es-ES" sz="2000" dirty="0" smtClean="0">
                <a:latin typeface="Calibri" panose="020F0502020204030204" pitchFamily="34" charset="0"/>
              </a:rPr>
              <a:t>Los juegos pueden generarse, </a:t>
            </a:r>
            <a:r>
              <a:rPr lang="es-ES" sz="2000" dirty="0">
                <a:latin typeface="Calibri" panose="020F0502020204030204" pitchFamily="34" charset="0"/>
              </a:rPr>
              <a:t>utilizando el mismo código, en iOS, OS X, </a:t>
            </a:r>
            <a:r>
              <a:rPr lang="es-ES" sz="2000" dirty="0" err="1">
                <a:latin typeface="Calibri" panose="020F0502020204030204" pitchFamily="34" charset="0"/>
              </a:rPr>
              <a:t>Playstation</a:t>
            </a:r>
            <a:r>
              <a:rPr lang="es-ES" sz="2000" dirty="0">
                <a:latin typeface="Calibri" panose="020F0502020204030204" pitchFamily="34" charset="0"/>
              </a:rPr>
              <a:t> 4, Xbox </a:t>
            </a:r>
            <a:r>
              <a:rPr lang="es-ES" sz="2000" dirty="0" err="1">
                <a:latin typeface="Calibri" panose="020F0502020204030204" pitchFamily="34" charset="0"/>
              </a:rPr>
              <a:t>One</a:t>
            </a:r>
            <a:r>
              <a:rPr lang="es-ES" sz="2000" dirty="0">
                <a:latin typeface="Calibri" panose="020F0502020204030204" pitchFamily="34" charset="0"/>
              </a:rPr>
              <a:t>, Linux, Android y HTML5. </a:t>
            </a:r>
            <a:endParaRPr lang="es-ES" sz="2000" dirty="0" smtClean="0">
              <a:latin typeface="Calibri" panose="020F0502020204030204" pitchFamily="34" charset="0"/>
            </a:endParaRPr>
          </a:p>
          <a:p>
            <a:endParaRPr lang="es-ES" sz="2000" dirty="0">
              <a:latin typeface="Calibri" panose="020F0502020204030204" pitchFamily="34" charset="0"/>
            </a:endParaRPr>
          </a:p>
          <a:p>
            <a:r>
              <a:rPr lang="es-ES" sz="2000" dirty="0">
                <a:latin typeface="Calibri" panose="020F0502020204030204" pitchFamily="34" charset="0"/>
              </a:rPr>
              <a:t>El sistema de </a:t>
            </a:r>
            <a:r>
              <a:rPr lang="es-ES" sz="2000" dirty="0" err="1">
                <a:latin typeface="Calibri" panose="020F0502020204030204" pitchFamily="34" charset="0"/>
              </a:rPr>
              <a:t>blueprints</a:t>
            </a:r>
            <a:r>
              <a:rPr lang="es-ES" sz="2000" dirty="0">
                <a:latin typeface="Calibri" panose="020F0502020204030204" pitchFamily="34" charset="0"/>
              </a:rPr>
              <a:t> es capaz de detectar sobre que dispositivos se está desarrollando el juego y adaptar los </a:t>
            </a:r>
            <a:r>
              <a:rPr lang="es-ES" sz="2000" dirty="0" smtClean="0">
                <a:latin typeface="Calibri" panose="020F0502020204030204" pitchFamily="34" charset="0"/>
              </a:rPr>
              <a:t>controles.</a:t>
            </a:r>
          </a:p>
          <a:p>
            <a:endParaRPr lang="es-ES" sz="2000" dirty="0">
              <a:latin typeface="Calibri" panose="020F0502020204030204" pitchFamily="34" charset="0"/>
            </a:endParaRPr>
          </a:p>
          <a:p>
            <a:r>
              <a:rPr lang="es-ES" sz="2000" dirty="0" smtClean="0">
                <a:latin typeface="Calibri" panose="020F0502020204030204" pitchFamily="34" charset="0"/>
              </a:rPr>
              <a:t>Destaca que para desarrollos iOS </a:t>
            </a:r>
            <a:r>
              <a:rPr lang="es-ES" sz="2000" dirty="0">
                <a:latin typeface="Calibri" panose="020F0502020204030204" pitchFamily="34" charset="0"/>
              </a:rPr>
              <a:t>soporta las nuevas librerías gráficas </a:t>
            </a:r>
            <a:r>
              <a:rPr lang="es-ES" sz="2000" dirty="0" smtClean="0">
                <a:latin typeface="Calibri" panose="020F0502020204030204" pitchFamily="34" charset="0"/>
              </a:rPr>
              <a:t>para los dispositivos </a:t>
            </a:r>
            <a:r>
              <a:rPr lang="es-ES" sz="2000" dirty="0">
                <a:latin typeface="Calibri" panose="020F0502020204030204" pitchFamily="34" charset="0"/>
              </a:rPr>
              <a:t>con pantalla </a:t>
            </a:r>
            <a:r>
              <a:rPr lang="es-ES" sz="2000" dirty="0" smtClean="0">
                <a:latin typeface="Calibri" panose="020F0502020204030204" pitchFamily="34" charset="0"/>
              </a:rPr>
              <a:t>retina.</a:t>
            </a:r>
          </a:p>
          <a:p>
            <a:endParaRPr lang="es-ES" sz="2000" dirty="0">
              <a:latin typeface="Calibri" panose="020F0502020204030204" pitchFamily="34" charset="0"/>
            </a:endParaRPr>
          </a:p>
        </p:txBody>
      </p:sp>
    </p:spTree>
    <p:extLst>
      <p:ext uri="{BB962C8B-B14F-4D97-AF65-F5344CB8AC3E}">
        <p14:creationId xmlns:p14="http://schemas.microsoft.com/office/powerpoint/2010/main" val="4518167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zarra">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TM04033929[[fn=Pizarra]]</Template>
  <TotalTime>379</TotalTime>
  <Words>3585</Words>
  <Application>Microsoft Office PowerPoint</Application>
  <PresentationFormat>Panorámica</PresentationFormat>
  <Paragraphs>386</Paragraphs>
  <Slides>44</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44</vt:i4>
      </vt:variant>
    </vt:vector>
  </HeadingPairs>
  <TitlesOfParts>
    <vt:vector size="53" baseType="lpstr">
      <vt:lpstr>Arial</vt:lpstr>
      <vt:lpstr>Calibri</vt:lpstr>
      <vt:lpstr>Calisto MT</vt:lpstr>
      <vt:lpstr>Courier New</vt:lpstr>
      <vt:lpstr>Symbol</vt:lpstr>
      <vt:lpstr>Times New Roman</vt:lpstr>
      <vt:lpstr>Trebuchet MS</vt:lpstr>
      <vt:lpstr>Wingdings 2</vt:lpstr>
      <vt:lpstr>Pizarra</vt:lpstr>
      <vt:lpstr>TG2 - Motores de videojuegos -</vt:lpstr>
      <vt:lpstr>Descripción de Unity</vt:lpstr>
      <vt:lpstr>Descripción de Unreal Engine</vt:lpstr>
      <vt:lpstr>Diseño: interfaz de Unity</vt:lpstr>
      <vt:lpstr>Diseño: interfaz de Unreal</vt:lpstr>
      <vt:lpstr>Diseño: recursos predefinidos de Unity</vt:lpstr>
      <vt:lpstr>Diseño: recursos predefinidos de Unreal</vt:lpstr>
      <vt:lpstr>Características: multiplataforma en Unity</vt:lpstr>
      <vt:lpstr>Características: multiplataforma en Unreal</vt:lpstr>
      <vt:lpstr>Características: licencia en Unity</vt:lpstr>
      <vt:lpstr>Características: licencia en Unreal</vt:lpstr>
      <vt:lpstr>Rendimiento: optimización en Unity</vt:lpstr>
      <vt:lpstr>Rendimiento: optimización en Unreal</vt:lpstr>
      <vt:lpstr>Utilidad: compatibilidad en Unity</vt:lpstr>
      <vt:lpstr>Utilidad: compatibilidad en Unreal</vt:lpstr>
      <vt:lpstr>Utilidad: servicios en Unity</vt:lpstr>
      <vt:lpstr>Utilidad: servicios en Unreal</vt:lpstr>
      <vt:lpstr>Programación: lenguaje en Unity</vt:lpstr>
      <vt:lpstr>Programación: lenguaje en Unreal</vt:lpstr>
      <vt:lpstr>Programación: API en Unity</vt:lpstr>
      <vt:lpstr>Programación: API en Unreal</vt:lpstr>
      <vt:lpstr>Gráficos: renderizado en Unity</vt:lpstr>
      <vt:lpstr>Gráficos: renderizado en Unreal</vt:lpstr>
      <vt:lpstr>Gráficos: materiales y shaders en Unity</vt:lpstr>
      <vt:lpstr>Gráficos: materiales y shaders en Unreal</vt:lpstr>
      <vt:lpstr>Gráficos: animación 2D y 3D en Unity</vt:lpstr>
      <vt:lpstr>Gráficos: animación 2D y 3D en Unreal</vt:lpstr>
      <vt:lpstr>Sonido en Unity</vt:lpstr>
      <vt:lpstr>Sonido en Unreal</vt:lpstr>
      <vt:lpstr>Recursos: formación externa para Unity</vt:lpstr>
      <vt:lpstr>Recursos: formación externa para Unreal</vt:lpstr>
      <vt:lpstr>Recursos: multimedia externos para Unity</vt:lpstr>
      <vt:lpstr>Recursos: multimedia externos para Unreal</vt:lpstr>
      <vt:lpstr>Hardware: Requisitos mínimos para ejecutar Unity</vt:lpstr>
      <vt:lpstr>Hardware: Requisitos mínimos para ejecutar Unreal</vt:lpstr>
      <vt:lpstr>Hardware: Requisitos mínimos para ejecutar juegos en ambos</vt:lpstr>
      <vt:lpstr>Soporte propio: Documentación en Unity</vt:lpstr>
      <vt:lpstr>Soporte propio: Documentación en Unreal</vt:lpstr>
      <vt:lpstr>Soporte propio: asistencia técnica en Unity</vt:lpstr>
      <vt:lpstr>Soporte propio: asistencia técnica en Unreal</vt:lpstr>
      <vt:lpstr>Comparación de las tecnologías</vt:lpstr>
      <vt:lpstr>Comparación de las tecnologías</vt:lpstr>
      <vt:lpstr>Situación 1</vt:lpstr>
      <vt:lpstr>Situación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TG1 - Motores de videojuegos -</dc:title>
  <dc:creator>Laia Pomar Cortés</dc:creator>
  <cp:lastModifiedBy>Laia Pomar Cortés</cp:lastModifiedBy>
  <cp:revision>36</cp:revision>
  <dcterms:created xsi:type="dcterms:W3CDTF">2016-03-13T17:20:07Z</dcterms:created>
  <dcterms:modified xsi:type="dcterms:W3CDTF">2016-04-12T09:30:15Z</dcterms:modified>
</cp:coreProperties>
</file>